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8"/>
  </p:notesMasterIdLst>
  <p:handoutMasterIdLst>
    <p:handoutMasterId r:id="rId19"/>
  </p:handoutMasterIdLst>
  <p:sldIdLst>
    <p:sldId id="270" r:id="rId2"/>
    <p:sldId id="313" r:id="rId3"/>
    <p:sldId id="315" r:id="rId4"/>
    <p:sldId id="297" r:id="rId5"/>
    <p:sldId id="395" r:id="rId6"/>
    <p:sldId id="387" r:id="rId7"/>
    <p:sldId id="296" r:id="rId8"/>
    <p:sldId id="378" r:id="rId9"/>
    <p:sldId id="383" r:id="rId10"/>
    <p:sldId id="399" r:id="rId11"/>
    <p:sldId id="384" r:id="rId12"/>
    <p:sldId id="385" r:id="rId13"/>
    <p:sldId id="393" r:id="rId14"/>
    <p:sldId id="397" r:id="rId15"/>
    <p:sldId id="381" r:id="rId16"/>
    <p:sldId id="390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B177B839-3CE9-4284-B3F9-BE9814B90766}">
          <p14:sldIdLst>
            <p14:sldId id="270"/>
          </p14:sldIdLst>
        </p14:section>
        <p14:section name="outline" id="{15069854-3497-4744-B1D0-753031DFCC65}">
          <p14:sldIdLst>
            <p14:sldId id="313"/>
          </p14:sldIdLst>
        </p14:section>
        <p14:section name="Motivation" id="{90690BC7-200F-4981-A637-9DA723111588}">
          <p14:sldIdLst>
            <p14:sldId id="315"/>
          </p14:sldIdLst>
        </p14:section>
        <p14:section name="PDI" id="{E2E7B676-94FD-4E4E-BA48-6A08CC81C093}">
          <p14:sldIdLst>
            <p14:sldId id="297"/>
            <p14:sldId id="395"/>
            <p14:sldId id="387"/>
          </p14:sldIdLst>
        </p14:section>
        <p14:section name="Design decisions" id="{DB11FBB9-3CF2-46D3-95C6-2115E4273F75}">
          <p14:sldIdLst>
            <p14:sldId id="296"/>
            <p14:sldId id="378"/>
            <p14:sldId id="383"/>
          </p14:sldIdLst>
        </p14:section>
        <p14:section name="Usage" id="{9C5C2075-0A02-4295-80A4-0161EE7B1A69}">
          <p14:sldIdLst>
            <p14:sldId id="399"/>
            <p14:sldId id="384"/>
            <p14:sldId id="385"/>
            <p14:sldId id="393"/>
          </p14:sldIdLst>
        </p14:section>
        <p14:section name="Alya" id="{E27E91A1-AE93-40BC-AFE7-AE42DB2A023F}">
          <p14:sldIdLst>
            <p14:sldId id="397"/>
          </p14:sldIdLst>
        </p14:section>
        <p14:section name="Last notes" id="{093E7923-1719-4454-893C-5A2DC411CFC1}">
          <p14:sldIdLst>
            <p14:sldId id="381"/>
            <p14:sldId id="39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026" userDrawn="1">
          <p15:clr>
            <a:srgbClr val="A4A3A4"/>
          </p15:clr>
        </p15:guide>
        <p15:guide id="2" pos="23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h.goebbert" initials="jhg" lastIdx="2" clrIdx="0">
    <p:extLst>
      <p:ext uri="{19B8F6BF-5375-455C-9EA6-DF929625EA0E}">
        <p15:presenceInfo xmlns:p15="http://schemas.microsoft.com/office/powerpoint/2012/main" userId="jh.goebbert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EEEE"/>
    <a:srgbClr val="F9F9F9"/>
    <a:srgbClr val="FCCCD8"/>
    <a:srgbClr val="DEE5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81" autoAdjust="0"/>
    <p:restoredTop sz="89748" autoAdjust="0"/>
  </p:normalViewPr>
  <p:slideViewPr>
    <p:cSldViewPr showGuides="1">
      <p:cViewPr varScale="1">
        <p:scale>
          <a:sx n="79" d="100"/>
          <a:sy n="79" d="100"/>
        </p:scale>
        <p:origin x="1022" y="62"/>
      </p:cViewPr>
      <p:guideLst>
        <p:guide orient="horz" pos="1026"/>
        <p:guide pos="23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88" d="100"/>
          <a:sy n="88" d="100"/>
        </p:scale>
        <p:origin x="3822" y="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6E1389CC-567B-462D-9606-5A6D48725E1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E32223E6-8DEC-4459-8B52-D06E9BD3DAD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E9E86A-6679-4EC8-847C-9F954F45BF68}" type="datetimeFigureOut">
              <a:rPr lang="de-DE" smtClean="0"/>
              <a:t>25.06.2021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DE09F90-192B-4C21-A710-7EFC4BA93B8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77B6243-ABD9-472E-9641-6E7B2B863DE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48E8B7-5326-4A3E-8AE4-83D3CDA8A9F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65754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3.png>
</file>

<file path=ppt/media/image4.png>
</file>

<file path=ppt/media/image5.wmf>
</file>

<file path=ppt/media/image6.png>
</file>

<file path=ppt/media/image7.png>
</file>

<file path=ppt/media/image8.wm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13C419-10E8-4216-A6CC-B7C8A23909AD}" type="datetimeFigureOut">
              <a:rPr lang="de-DE" smtClean="0"/>
              <a:t>25.06.2021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66CAD1-FD47-46B0-9C16-1B81F4E690E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013254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171450" indent="-171450" algn="l" defTabSz="914400" rtl="0" eaLnBrk="1" latinLnBrk="0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628650" indent="-171450" algn="l" defTabSz="914400" rtl="0" eaLnBrk="1" latinLnBrk="0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1085850" indent="-171450" algn="l" defTabSz="914400" rtl="0" eaLnBrk="1" latinLnBrk="0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543050" indent="-171450" algn="l" defTabSz="914400" rtl="0" eaLnBrk="1" latinLnBrk="0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2000250" indent="-171450" algn="l" defTabSz="914400" rtl="0" eaLnBrk="1" latinLnBrk="0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My name is </a:t>
            </a:r>
            <a:r>
              <a:rPr lang="en-US" dirty="0" err="1" smtClean="0"/>
              <a:t>Chrisitan</a:t>
            </a:r>
            <a:r>
              <a:rPr lang="en-US" dirty="0" smtClean="0"/>
              <a:t> </a:t>
            </a:r>
            <a:r>
              <a:rPr lang="en-US" dirty="0" err="1" smtClean="0"/>
              <a:t>Witzler,and</a:t>
            </a:r>
            <a:r>
              <a:rPr lang="en-US" dirty="0" smtClean="0"/>
              <a:t> I am a research assistant at the </a:t>
            </a:r>
            <a:r>
              <a:rPr lang="en-US" dirty="0" err="1" smtClean="0"/>
              <a:t>Jülich</a:t>
            </a:r>
            <a:r>
              <a:rPr lang="en-US" dirty="0" smtClean="0"/>
              <a:t> Supercomputing Center with focus on in situ visualization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dirty="0" err="1" smtClean="0"/>
              <a:t>EoCoE</a:t>
            </a:r>
            <a:r>
              <a:rPr lang="en-US" dirty="0" smtClean="0"/>
              <a:t> Energy oriented center of excellence</a:t>
            </a:r>
          </a:p>
          <a:p>
            <a:r>
              <a:rPr lang="en-US" dirty="0" err="1" smtClean="0"/>
              <a:t>CoEC</a:t>
            </a:r>
            <a:r>
              <a:rPr lang="en-US" dirty="0" smtClean="0"/>
              <a:t> Center of excellence</a:t>
            </a:r>
            <a:r>
              <a:rPr lang="en-US" baseline="0" dirty="0" smtClean="0"/>
              <a:t> for combustion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66CAD1-FD47-46B0-9C16-1B81F4E690E0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198818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Kommunikation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66CAD1-FD47-46B0-9C16-1B81F4E690E0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272419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What</a:t>
            </a:r>
            <a:r>
              <a:rPr lang="de-DE" dirty="0" smtClean="0"/>
              <a:t> do </a:t>
            </a:r>
            <a:r>
              <a:rPr lang="de-DE" dirty="0" err="1" smtClean="0"/>
              <a:t>we</a:t>
            </a:r>
            <a:r>
              <a:rPr lang="de-DE" dirty="0" smtClean="0"/>
              <a:t> </a:t>
            </a:r>
            <a:r>
              <a:rPr lang="de-DE" dirty="0" err="1" smtClean="0"/>
              <a:t>have</a:t>
            </a:r>
            <a:endParaRPr lang="de-DE" dirty="0" smtClean="0"/>
          </a:p>
          <a:p>
            <a:r>
              <a:rPr lang="de-DE" dirty="0" err="1" smtClean="0"/>
              <a:t>What</a:t>
            </a:r>
            <a:r>
              <a:rPr lang="de-DE" dirty="0" smtClean="0"/>
              <a:t> </a:t>
            </a:r>
            <a:r>
              <a:rPr lang="de-DE" dirty="0" err="1" smtClean="0"/>
              <a:t>more</a:t>
            </a:r>
            <a:r>
              <a:rPr lang="de-DE" dirty="0" smtClean="0"/>
              <a:t> do </a:t>
            </a:r>
            <a:r>
              <a:rPr lang="de-DE" dirty="0" err="1" smtClean="0"/>
              <a:t>we</a:t>
            </a:r>
            <a:r>
              <a:rPr lang="de-DE" dirty="0" smtClean="0"/>
              <a:t> </a:t>
            </a:r>
            <a:r>
              <a:rPr lang="de-DE" dirty="0" err="1" smtClean="0"/>
              <a:t>want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66CAD1-FD47-46B0-9C16-1B81F4E690E0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313387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What</a:t>
            </a:r>
            <a:r>
              <a:rPr lang="de-DE" dirty="0" smtClean="0"/>
              <a:t> do </a:t>
            </a:r>
            <a:r>
              <a:rPr lang="de-DE" dirty="0" err="1" smtClean="0"/>
              <a:t>we</a:t>
            </a:r>
            <a:r>
              <a:rPr lang="de-DE" dirty="0" smtClean="0"/>
              <a:t> </a:t>
            </a:r>
            <a:r>
              <a:rPr lang="de-DE" dirty="0" err="1" smtClean="0"/>
              <a:t>have</a:t>
            </a:r>
            <a:endParaRPr lang="de-DE" dirty="0" smtClean="0"/>
          </a:p>
          <a:p>
            <a:r>
              <a:rPr lang="de-DE" dirty="0" err="1" smtClean="0"/>
              <a:t>What</a:t>
            </a:r>
            <a:r>
              <a:rPr lang="de-DE" dirty="0" smtClean="0"/>
              <a:t> </a:t>
            </a:r>
            <a:r>
              <a:rPr lang="de-DE" dirty="0" err="1" smtClean="0"/>
              <a:t>more</a:t>
            </a:r>
            <a:r>
              <a:rPr lang="de-DE" dirty="0" smtClean="0"/>
              <a:t> do </a:t>
            </a:r>
            <a:r>
              <a:rPr lang="de-DE" dirty="0" err="1" smtClean="0"/>
              <a:t>we</a:t>
            </a:r>
            <a:r>
              <a:rPr lang="de-DE" dirty="0" smtClean="0"/>
              <a:t> </a:t>
            </a:r>
            <a:r>
              <a:rPr lang="de-DE" dirty="0" err="1" smtClean="0"/>
              <a:t>want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66CAD1-FD47-46B0-9C16-1B81F4E690E0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072422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Small </a:t>
            </a:r>
            <a:r>
              <a:rPr lang="de-DE" dirty="0" err="1" smtClean="0"/>
              <a:t>simulation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same </a:t>
            </a:r>
            <a:r>
              <a:rPr lang="de-DE" dirty="0" err="1" smtClean="0"/>
              <a:t>data</a:t>
            </a:r>
            <a:r>
              <a:rPr lang="de-DE" dirty="0" smtClean="0"/>
              <a:t> </a:t>
            </a:r>
            <a:r>
              <a:rPr lang="de-DE" dirty="0" err="1" smtClean="0"/>
              <a:t>types</a:t>
            </a:r>
            <a:r>
              <a:rPr lang="de-DE" dirty="0" smtClean="0"/>
              <a:t> </a:t>
            </a:r>
            <a:r>
              <a:rPr lang="de-DE" dirty="0" err="1" smtClean="0"/>
              <a:t>avaible</a:t>
            </a:r>
            <a:endParaRPr lang="de-DE" dirty="0" smtClean="0"/>
          </a:p>
          <a:p>
            <a:r>
              <a:rPr lang="de-DE" dirty="0" smtClean="0"/>
              <a:t>Export </a:t>
            </a:r>
            <a:r>
              <a:rPr lang="de-DE" dirty="0" err="1" smtClean="0"/>
              <a:t>script</a:t>
            </a:r>
            <a:r>
              <a:rPr lang="de-DE" dirty="0" smtClean="0"/>
              <a:t> </a:t>
            </a:r>
            <a:r>
              <a:rPr lang="de-DE" dirty="0" err="1" smtClean="0"/>
              <a:t>look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zoom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fixed</a:t>
            </a:r>
            <a:r>
              <a:rPr lang="de-DE" dirty="0" smtClean="0"/>
              <a:t> </a:t>
            </a:r>
            <a:r>
              <a:rPr lang="de-DE" dirty="0" err="1" smtClean="0"/>
              <a:t>coordinates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66CAD1-FD47-46B0-9C16-1B81F4E690E0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679376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Bolund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Denmark</a:t>
            </a: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10m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heigh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cliff</a:t>
            </a: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the sea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convective term is discretized using a recently proposed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Galerkinfinite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element (FEM) scheme, which conserves linear and angular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momentum,and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kinetic energy at the discrete level described 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66CAD1-FD47-46B0-9C16-1B81F4E690E0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978615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2511 </a:t>
            </a:r>
            <a:r>
              <a:rPr lang="de-DE" dirty="0" err="1" smtClean="0"/>
              <a:t>nodes</a:t>
            </a:r>
            <a:r>
              <a:rPr lang="de-DE" dirty="0" smtClean="0"/>
              <a:t> jeweils 12,5GB/s </a:t>
            </a:r>
            <a:r>
              <a:rPr lang="de-DE" dirty="0" err="1" smtClean="0"/>
              <a:t>network</a:t>
            </a:r>
            <a:endParaRPr lang="de-DE" dirty="0" smtClean="0"/>
          </a:p>
          <a:p>
            <a:r>
              <a:rPr lang="de-DE" dirty="0" smtClean="0"/>
              <a:t>Sharing 250 GB/s </a:t>
            </a:r>
            <a:r>
              <a:rPr lang="de-DE" dirty="0" err="1" smtClean="0"/>
              <a:t>to</a:t>
            </a:r>
            <a:r>
              <a:rPr lang="de-DE" dirty="0" smtClean="0"/>
              <a:t> JUST =&gt; 100 MB/s/</a:t>
            </a:r>
            <a:r>
              <a:rPr lang="de-DE" dirty="0" err="1" smtClean="0"/>
              <a:t>node</a:t>
            </a:r>
            <a:endParaRPr lang="de-DE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66CAD1-FD47-46B0-9C16-1B81F4E690E0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671320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Jupyter</a:t>
            </a:r>
            <a:r>
              <a:rPr lang="de-DE" dirty="0" smtClean="0"/>
              <a:t> </a:t>
            </a:r>
            <a:r>
              <a:rPr lang="de-DE" dirty="0" err="1" smtClean="0"/>
              <a:t>poster</a:t>
            </a:r>
            <a:endParaRPr lang="de-DE" dirty="0" smtClean="0"/>
          </a:p>
          <a:p>
            <a:endParaRPr lang="de-DE" dirty="0" smtClean="0"/>
          </a:p>
          <a:p>
            <a:r>
              <a:rPr lang="de-DE" dirty="0" smtClean="0"/>
              <a:t>https://cfp.jupytercon.com/2020/schedule/presentation/123/jupyter-for-interactive-in-situ-visualization-with-paraviewcatalyst/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66CAD1-FD47-46B0-9C16-1B81F4E690E0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09019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Kommunikation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66CAD1-FD47-46B0-9C16-1B81F4E690E0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001495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Aims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decouple</a:t>
            </a:r>
            <a:endParaRPr lang="de-DE" dirty="0" smtClean="0"/>
          </a:p>
          <a:p>
            <a:endParaRPr lang="de-DE" dirty="0" smtClean="0"/>
          </a:p>
          <a:p>
            <a:r>
              <a:rPr lang="de-DE" dirty="0" err="1" smtClean="0"/>
              <a:t>Pdi</a:t>
            </a:r>
            <a:r>
              <a:rPr lang="de-DE" dirty="0" smtClean="0"/>
              <a:t> </a:t>
            </a:r>
            <a:r>
              <a:rPr lang="de-DE" dirty="0" err="1" smtClean="0"/>
              <a:t>core</a:t>
            </a:r>
            <a:r>
              <a:rPr lang="de-DE" dirty="0" smtClean="0"/>
              <a:t>: </a:t>
            </a:r>
          </a:p>
          <a:p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parsing specification tree,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–loading plugins,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–managing access rights to data and memory,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–communication between simulation code and plugins (data store and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eventsubsystem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Specification tree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data - describes the structure of shared data,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–metadata - defines data that should be copied by PDI when data is no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longershared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–plugins - defines which plugins should be loaded and configures their be-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haviour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Plugins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uses tools and libraries to make operations on data shared by simulation c</a:t>
            </a:r>
          </a:p>
          <a:p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Hdf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Sionlib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fti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66CAD1-FD47-46B0-9C16-1B81F4E690E0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23893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66CAD1-FD47-46B0-9C16-1B81F4E690E0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81348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Starting</a:t>
            </a:r>
            <a:r>
              <a:rPr lang="de-DE" dirty="0" smtClean="0"/>
              <a:t> </a:t>
            </a:r>
            <a:r>
              <a:rPr lang="de-DE" dirty="0" err="1" smtClean="0"/>
              <a:t>qith</a:t>
            </a:r>
            <a:r>
              <a:rPr lang="de-DE" dirty="0" smtClean="0"/>
              <a:t> a </a:t>
            </a:r>
            <a:r>
              <a:rPr lang="de-DE" dirty="0" err="1" smtClean="0"/>
              <a:t>citation</a:t>
            </a:r>
            <a:endParaRPr lang="de-DE" dirty="0" smtClean="0"/>
          </a:p>
          <a:p>
            <a:r>
              <a:rPr lang="de-DE" dirty="0" err="1" smtClean="0"/>
              <a:t>Rhinodiagnost</a:t>
            </a:r>
            <a:r>
              <a:rPr lang="de-DE" dirty="0" smtClean="0"/>
              <a:t> </a:t>
            </a:r>
            <a:r>
              <a:rPr lang="de-DE" dirty="0" err="1" smtClean="0"/>
              <a:t>enabled</a:t>
            </a:r>
            <a:r>
              <a:rPr lang="de-DE" dirty="0" smtClean="0"/>
              <a:t> </a:t>
            </a:r>
            <a:r>
              <a:rPr lang="de-DE" dirty="0" err="1" smtClean="0"/>
              <a:t>us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develop</a:t>
            </a:r>
            <a:r>
              <a:rPr lang="de-DE" dirty="0" smtClean="0"/>
              <a:t> </a:t>
            </a:r>
            <a:r>
              <a:rPr lang="de-DE" dirty="0" err="1" smtClean="0"/>
              <a:t>jupyter</a:t>
            </a:r>
            <a:r>
              <a:rPr lang="de-DE" dirty="0" smtClean="0"/>
              <a:t> </a:t>
            </a:r>
            <a:r>
              <a:rPr lang="de-DE" dirty="0" err="1" smtClean="0"/>
              <a:t>jsc</a:t>
            </a:r>
            <a:endParaRPr lang="de-DE" dirty="0" smtClean="0"/>
          </a:p>
          <a:p>
            <a:pPr lvl="1"/>
            <a:r>
              <a:rPr lang="de-DE" dirty="0" err="1" smtClean="0"/>
              <a:t>Enables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use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hpc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with</a:t>
            </a:r>
            <a:r>
              <a:rPr lang="de-DE" baseline="0" dirty="0" smtClean="0"/>
              <a:t> simple </a:t>
            </a:r>
            <a:r>
              <a:rPr lang="de-DE" baseline="0" dirty="0" err="1" smtClean="0"/>
              <a:t>login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process</a:t>
            </a:r>
            <a:endParaRPr lang="de-DE" baseline="0" dirty="0" smtClean="0"/>
          </a:p>
          <a:p>
            <a:pPr lvl="1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66CAD1-FD47-46B0-9C16-1B81F4E690E0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383037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SST = </a:t>
            </a:r>
            <a:r>
              <a:rPr lang="de-DE" dirty="0" err="1" smtClean="0"/>
              <a:t>Sustainable</a:t>
            </a:r>
            <a:r>
              <a:rPr lang="de-DE" dirty="0" smtClean="0"/>
              <a:t> </a:t>
            </a:r>
            <a:r>
              <a:rPr lang="de-DE" dirty="0" err="1" smtClean="0"/>
              <a:t>Staging</a:t>
            </a:r>
            <a:r>
              <a:rPr lang="de-DE" dirty="0" smtClean="0"/>
              <a:t> </a:t>
            </a:r>
            <a:r>
              <a:rPr lang="de-DE" dirty="0" err="1" smtClean="0"/>
              <a:t>transport</a:t>
            </a:r>
            <a:endParaRPr lang="de-DE" dirty="0" smtClean="0"/>
          </a:p>
          <a:p>
            <a:r>
              <a:rPr lang="de-DE" dirty="0" smtClean="0"/>
              <a:t>RDMA Remote </a:t>
            </a:r>
            <a:r>
              <a:rPr lang="de-DE" dirty="0" err="1" smtClean="0"/>
              <a:t>direct</a:t>
            </a:r>
            <a:r>
              <a:rPr lang="de-DE" dirty="0" smtClean="0"/>
              <a:t> </a:t>
            </a:r>
            <a:r>
              <a:rPr lang="de-DE" dirty="0" err="1" smtClean="0"/>
              <a:t>memory</a:t>
            </a:r>
            <a:r>
              <a:rPr lang="de-DE" dirty="0" smtClean="0"/>
              <a:t> </a:t>
            </a:r>
            <a:r>
              <a:rPr lang="de-DE" dirty="0" err="1" smtClean="0"/>
              <a:t>access</a:t>
            </a:r>
            <a:endParaRPr lang="de-DE" dirty="0" smtClean="0"/>
          </a:p>
          <a:p>
            <a:r>
              <a:rPr lang="de-DE" dirty="0" smtClean="0"/>
              <a:t>M -&gt; 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66CAD1-FD47-46B0-9C16-1B81F4E690E0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26290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Pvlink</a:t>
            </a:r>
            <a:r>
              <a:rPr lang="de-DE" dirty="0" smtClean="0"/>
              <a:t> was </a:t>
            </a:r>
            <a:r>
              <a:rPr lang="de-DE" dirty="0" err="1" smtClean="0"/>
              <a:t>presented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public</a:t>
            </a:r>
            <a:r>
              <a:rPr lang="de-DE" dirty="0" smtClean="0"/>
              <a:t> at </a:t>
            </a:r>
            <a:r>
              <a:rPr lang="de-DE" dirty="0" err="1" smtClean="0"/>
              <a:t>JupyterCon</a:t>
            </a:r>
            <a:r>
              <a:rPr lang="de-DE" dirty="0" smtClean="0"/>
              <a:t> 2020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66CAD1-FD47-46B0-9C16-1B81F4E690E0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903549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>
            <a:extLst>
              <a:ext uri="{FF2B5EF4-FFF2-40B4-BE49-F238E27FC236}">
                <a16:creationId xmlns:a16="http://schemas.microsoft.com/office/drawing/2014/main" id="{E713E3ED-78BF-4AEF-A5C2-46B7E751DB0E}"/>
              </a:ext>
            </a:extLst>
          </p:cNvPr>
          <p:cNvSpPr/>
          <p:nvPr userDrawn="1"/>
        </p:nvSpPr>
        <p:spPr>
          <a:xfrm>
            <a:off x="0" y="3429000"/>
            <a:ext cx="12192000" cy="198022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noProof="0"/>
          </a:p>
        </p:txBody>
      </p:sp>
      <p:sp>
        <p:nvSpPr>
          <p:cNvPr id="5" name="Bildplatzhalter 4">
            <a:extLst>
              <a:ext uri="{FF2B5EF4-FFF2-40B4-BE49-F238E27FC236}">
                <a16:creationId xmlns:a16="http://schemas.microsoft.com/office/drawing/2014/main" id="{54A1B7C4-7B43-4178-878E-3C1A63AA60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1475" y="341313"/>
            <a:ext cx="11449050" cy="3087687"/>
          </a:xfr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de-DE" noProof="0" smtClean="0"/>
              <a:t>Bild durch Klicken auf Symbol hinzufügen</a:t>
            </a:r>
            <a:endParaRPr lang="en-US" noProof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31839" y="3633688"/>
            <a:ext cx="10728324" cy="623404"/>
          </a:xfrm>
        </p:spPr>
        <p:txBody>
          <a:bodyPr anchor="t"/>
          <a:lstStyle>
            <a:lvl1pPr algn="l">
              <a:lnSpc>
                <a:spcPct val="114000"/>
              </a:lnSpc>
              <a:spcBef>
                <a:spcPts val="0"/>
              </a:spcBef>
              <a:defRPr sz="3200" spc="0" baseline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Headline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31837" y="4911514"/>
            <a:ext cx="10728325" cy="360000"/>
          </a:xfrm>
        </p:spPr>
        <p:txBody>
          <a:bodyPr/>
          <a:lstStyle>
            <a:lvl1pPr marL="0" indent="0" algn="l">
              <a:buNone/>
              <a:defRPr sz="1600" cap="all" spc="6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Date  |  Name</a:t>
            </a:r>
          </a:p>
        </p:txBody>
      </p:sp>
      <p:sp>
        <p:nvSpPr>
          <p:cNvPr id="12" name="Textplatzhalter 10">
            <a:extLst>
              <a:ext uri="{FF2B5EF4-FFF2-40B4-BE49-F238E27FC236}">
                <a16:creationId xmlns:a16="http://schemas.microsoft.com/office/drawing/2014/main" id="{D585CE71-710A-4145-8AA7-7070BBC1B76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31837" y="4221088"/>
            <a:ext cx="10728325" cy="547142"/>
          </a:xfrm>
        </p:spPr>
        <p:txBody>
          <a:bodyPr vert="horz" lIns="0" tIns="0" rIns="0" bIns="0" rtlCol="0" anchor="t" anchorCtr="0">
            <a:no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  <a:defRPr lang="de-DE" sz="1800" b="1" cap="none" spc="0" baseline="0" dirty="0">
                <a:solidFill>
                  <a:schemeClr val="accent2"/>
                </a:solidFill>
              </a:defRPr>
            </a:lvl1pPr>
          </a:lstStyle>
          <a:p>
            <a:pPr marL="228600" lvl="0" indent="-228600">
              <a:lnSpc>
                <a:spcPct val="100000"/>
              </a:lnSpc>
              <a:spcBef>
                <a:spcPts val="0"/>
              </a:spcBef>
            </a:pPr>
            <a:r>
              <a:rPr lang="en-US" noProof="0" dirty="0"/>
              <a:t>Subline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936BB06C-78EA-49C8-AAD0-451B7CEFCAA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8656" y="6005352"/>
            <a:ext cx="1881980" cy="548854"/>
          </a:xfrm>
          <a:prstGeom prst="rect">
            <a:avLst/>
          </a:prstGeom>
        </p:spPr>
      </p:pic>
      <p:sp>
        <p:nvSpPr>
          <p:cNvPr id="10" name="Textplatzhalter 4">
            <a:extLst>
              <a:ext uri="{FF2B5EF4-FFF2-40B4-BE49-F238E27FC236}">
                <a16:creationId xmlns:a16="http://schemas.microsoft.com/office/drawing/2014/main" id="{1F0FB68E-EE59-46F0-A3EA-690446700A7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1620" y="6423285"/>
            <a:ext cx="2304000" cy="90000"/>
          </a:xfrm>
          <a:blipFill>
            <a:blip r:embed="rId3"/>
            <a:stretch>
              <a:fillRect/>
            </a:stretch>
          </a:blipFill>
        </p:spPr>
        <p:txBody>
          <a:bodyPr vert="horz" lIns="0" tIns="0" rIns="0" bIns="0" rtlCol="0" anchor="t" anchorCtr="0">
            <a:noAutofit/>
          </a:bodyPr>
          <a:lstStyle>
            <a:lvl1pPr>
              <a:defRPr lang="de-DE" sz="200" dirty="0">
                <a:solidFill>
                  <a:schemeClr val="bg1"/>
                </a:solidFill>
              </a:defRPr>
            </a:lvl1pPr>
          </a:lstStyle>
          <a:p>
            <a:pPr marL="0" lvl="0" indent="0">
              <a:buNone/>
            </a:pPr>
            <a:r>
              <a:rPr lang="en-US" noProof="0"/>
              <a:t> </a:t>
            </a:r>
          </a:p>
        </p:txBody>
      </p:sp>
      <p:pic>
        <p:nvPicPr>
          <p:cNvPr id="11" name="Grafik 10"/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8288" y="5891761"/>
            <a:ext cx="1008112" cy="735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135991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461" userDrawn="1">
          <p15:clr>
            <a:srgbClr val="FBAE40"/>
          </p15:clr>
        </p15:guide>
        <p15:guide id="2" pos="7219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 (klei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0000" y="324000"/>
            <a:ext cx="11449050" cy="1124780"/>
          </a:xfrm>
        </p:spPr>
        <p:txBody>
          <a:bodyPr/>
          <a:lstStyle>
            <a:lvl1pPr>
              <a:defRPr spc="0" baseline="0"/>
            </a:lvl1pPr>
          </a:lstStyle>
          <a:p>
            <a:r>
              <a:rPr lang="de-DE" noProof="0" dirty="0" smtClean="0"/>
              <a:t>Titelmasterformat durch Klicken bearbeiten</a:t>
            </a:r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00" y="1578310"/>
            <a:ext cx="11449050" cy="4190666"/>
          </a:xfrm>
        </p:spPr>
        <p:txBody>
          <a:bodyPr/>
          <a:lstStyle>
            <a:lvl1pPr marL="177800" indent="-177800">
              <a:defRPr sz="1800"/>
            </a:lvl1pPr>
            <a:lvl2pPr marL="361950" indent="-184150">
              <a:defRPr sz="1800"/>
            </a:lvl2pPr>
            <a:lvl3pPr marL="539750" indent="-177800">
              <a:defRPr sz="1800"/>
            </a:lvl3pPr>
            <a:lvl4pPr marL="717550" indent="-177800">
              <a:defRPr sz="1800"/>
            </a:lvl4pPr>
            <a:lvl5pPr marL="895350" indent="-177800">
              <a:defRPr sz="1800"/>
            </a:lvl5pPr>
          </a:lstStyle>
          <a:p>
            <a:pPr lvl="0"/>
            <a:r>
              <a:rPr lang="de-DE" noProof="0" smtClean="0"/>
              <a:t>Formatvorlagen des Textmasters bearbeiten</a:t>
            </a:r>
          </a:p>
          <a:p>
            <a:pPr lvl="1"/>
            <a:r>
              <a:rPr lang="de-DE" noProof="0" smtClean="0"/>
              <a:t>Zweite Ebene</a:t>
            </a:r>
          </a:p>
          <a:p>
            <a:pPr lvl="2"/>
            <a:r>
              <a:rPr lang="de-DE" noProof="0" smtClean="0"/>
              <a:t>Dritte Ebene</a:t>
            </a:r>
          </a:p>
          <a:p>
            <a:pPr lvl="3"/>
            <a:r>
              <a:rPr lang="de-DE" noProof="0" smtClean="0"/>
              <a:t>Vierte Ebene</a:t>
            </a:r>
          </a:p>
          <a:p>
            <a:pPr lvl="4"/>
            <a:r>
              <a:rPr lang="de-DE" noProof="0" smtClean="0"/>
              <a:t>Fünfte Ebene</a:t>
            </a:r>
            <a:endParaRPr lang="en-US" noProof="0"/>
          </a:p>
        </p:txBody>
      </p:sp>
      <p:sp>
        <p:nvSpPr>
          <p:cNvPr id="7" name="Textplatzhalter 10">
            <a:extLst>
              <a:ext uri="{FF2B5EF4-FFF2-40B4-BE49-F238E27FC236}">
                <a16:creationId xmlns:a16="http://schemas.microsoft.com/office/drawing/2014/main" id="{29624FD4-E8F5-4C76-8AB0-019D7FCEAAD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8774" y="938786"/>
            <a:ext cx="11449049" cy="509994"/>
          </a:xfrm>
        </p:spPr>
        <p:txBody>
          <a:bodyPr/>
          <a:lstStyle>
            <a:lvl1pPr marL="0" indent="0">
              <a:lnSpc>
                <a:spcPct val="114000"/>
              </a:lnSpc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noProof="0"/>
              <a:t>Subline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4D65862-E64A-4E5F-8934-CBE2F43FDC9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/>
              <a:t>Page </a:t>
            </a:r>
            <a:fld id="{A52F4D17-1AD6-42D9-B93A-EB002C62F438}" type="slidenum">
              <a:rPr lang="en-US" smtClean="0"/>
              <a:pPr/>
              <a:t>‹Nr.›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4392657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2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0000" y="324000"/>
            <a:ext cx="11449050" cy="1124780"/>
          </a:xfrm>
        </p:spPr>
        <p:txBody>
          <a:bodyPr/>
          <a:lstStyle>
            <a:lvl1pPr>
              <a:defRPr spc="0" baseline="0"/>
            </a:lvl1pPr>
          </a:lstStyle>
          <a:p>
            <a:r>
              <a:rPr lang="de-DE" noProof="0" dirty="0" smtClean="0"/>
              <a:t>Titelmasterformat durch Klicken bearbeiten</a:t>
            </a:r>
            <a:endParaRPr lang="en-US" noProof="0" dirty="0"/>
          </a:p>
        </p:txBody>
      </p:sp>
      <p:sp>
        <p:nvSpPr>
          <p:cNvPr id="10" name="Bildplatzhalter 4">
            <a:extLst>
              <a:ext uri="{FF2B5EF4-FFF2-40B4-BE49-F238E27FC236}">
                <a16:creationId xmlns:a16="http://schemas.microsoft.com/office/drawing/2014/main" id="{8A00DEAD-5DE0-4EC4-9106-51A82A9A04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60000" y="1628775"/>
            <a:ext cx="5437187" cy="3168377"/>
          </a:xfr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de-DE" noProof="0" smtClean="0"/>
              <a:t>Bild durch Klicken auf Symbol hinzufügen</a:t>
            </a:r>
            <a:endParaRPr lang="en-US" noProof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1A390F4-CC78-4ED1-8D50-5D59AE8D05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60000" y="4900254"/>
            <a:ext cx="5437187" cy="868722"/>
          </a:xfrm>
        </p:spPr>
        <p:txBody>
          <a:bodyPr/>
          <a:lstStyle>
            <a:lvl1pPr marL="0" indent="0">
              <a:spcAft>
                <a:spcPts val="0"/>
              </a:spcAft>
              <a:buNone/>
              <a:defRPr sz="1800"/>
            </a:lvl1pPr>
          </a:lstStyle>
          <a:p>
            <a:pPr lvl="0"/>
            <a:r>
              <a:rPr lang="en-US" noProof="0" dirty="0"/>
              <a:t>Caption</a:t>
            </a:r>
          </a:p>
        </p:txBody>
      </p:sp>
      <p:sp>
        <p:nvSpPr>
          <p:cNvPr id="11" name="Bildplatzhalter 4">
            <a:extLst>
              <a:ext uri="{FF2B5EF4-FFF2-40B4-BE49-F238E27FC236}">
                <a16:creationId xmlns:a16="http://schemas.microsoft.com/office/drawing/2014/main" id="{23A5E56D-954A-4968-9BC8-DFAC877CAA1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383338" y="1628775"/>
            <a:ext cx="5437187" cy="3168377"/>
          </a:xfr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de-DE" noProof="0" smtClean="0"/>
              <a:t>Bild durch Klicken auf Symbol hinzufügen</a:t>
            </a:r>
            <a:endParaRPr lang="en-US" noProof="0"/>
          </a:p>
        </p:txBody>
      </p:sp>
      <p:sp>
        <p:nvSpPr>
          <p:cNvPr id="12" name="Textplatzhalter 3">
            <a:extLst>
              <a:ext uri="{FF2B5EF4-FFF2-40B4-BE49-F238E27FC236}">
                <a16:creationId xmlns:a16="http://schemas.microsoft.com/office/drawing/2014/main" id="{1C326D2C-F758-4203-BE3D-8CDB8EB3094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83338" y="4900254"/>
            <a:ext cx="5437187" cy="868722"/>
          </a:xfrm>
        </p:spPr>
        <p:txBody>
          <a:bodyPr/>
          <a:lstStyle>
            <a:lvl1pPr marL="0" indent="0">
              <a:spcAft>
                <a:spcPts val="0"/>
              </a:spcAft>
              <a:buNone/>
              <a:defRPr sz="1800"/>
            </a:lvl1pPr>
          </a:lstStyle>
          <a:p>
            <a:pPr lvl="0"/>
            <a:r>
              <a:rPr lang="en-US" noProof="0" dirty="0"/>
              <a:t>Caption</a:t>
            </a:r>
          </a:p>
        </p:txBody>
      </p:sp>
      <p:sp>
        <p:nvSpPr>
          <p:cNvPr id="13" name="Textplatzhalter 10">
            <a:extLst>
              <a:ext uri="{FF2B5EF4-FFF2-40B4-BE49-F238E27FC236}">
                <a16:creationId xmlns:a16="http://schemas.microsoft.com/office/drawing/2014/main" id="{8D87DCD3-D230-4056-A20A-D9CBA549CE9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58774" y="938786"/>
            <a:ext cx="11449049" cy="509994"/>
          </a:xfrm>
        </p:spPr>
        <p:txBody>
          <a:bodyPr/>
          <a:lstStyle>
            <a:lvl1pPr marL="0" indent="0">
              <a:lnSpc>
                <a:spcPct val="114000"/>
              </a:lnSpc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noProof="0"/>
              <a:t>Subline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2F566AD1-91A5-4D6F-BE6D-62150997CE1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r>
              <a:rPr lang="en-US"/>
              <a:t>Page </a:t>
            </a:r>
            <a:fld id="{A52F4D17-1AD6-42D9-B93A-EB002C62F438}" type="slidenum">
              <a:rPr lang="en-US" smtClean="0"/>
              <a:pPr/>
              <a:t>‹Nr.›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016513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0000" y="324000"/>
            <a:ext cx="11449050" cy="1124780"/>
          </a:xfrm>
        </p:spPr>
        <p:txBody>
          <a:bodyPr/>
          <a:lstStyle>
            <a:lvl1pPr>
              <a:defRPr spc="0" baseline="0"/>
            </a:lvl1pPr>
          </a:lstStyle>
          <a:p>
            <a:r>
              <a:rPr lang="de-DE" noProof="0" smtClean="0"/>
              <a:t>Titelmasterformat durch Klicken bearbeiten</a:t>
            </a:r>
            <a:endParaRPr lang="en-US" noProof="0"/>
          </a:p>
        </p:txBody>
      </p:sp>
      <p:sp>
        <p:nvSpPr>
          <p:cNvPr id="9" name="Textplatzhalter 10">
            <a:extLst>
              <a:ext uri="{FF2B5EF4-FFF2-40B4-BE49-F238E27FC236}">
                <a16:creationId xmlns:a16="http://schemas.microsoft.com/office/drawing/2014/main" id="{F63E2467-CDE8-4456-BDC8-2E6458C092A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8774" y="938786"/>
            <a:ext cx="11449049" cy="509994"/>
          </a:xfrm>
        </p:spPr>
        <p:txBody>
          <a:bodyPr/>
          <a:lstStyle>
            <a:lvl1pPr marL="0" indent="0">
              <a:lnSpc>
                <a:spcPct val="114000"/>
              </a:lnSpc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noProof="0"/>
              <a:t>Subline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1C9A4D5F-2E35-47CB-9ECC-6BDDA454352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/>
              <a:t>Page </a:t>
            </a:r>
            <a:fld id="{A52F4D17-1AD6-42D9-B93A-EB002C62F438}" type="slidenum">
              <a:rPr lang="en-US" smtClean="0"/>
              <a:pPr/>
              <a:t>‹Nr.›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118783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pc="0" baseline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1657B79E-8199-4451-A0F9-E82023AB3F0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8367" y="938786"/>
            <a:ext cx="11232896" cy="509994"/>
          </a:xfrm>
        </p:spPr>
        <p:txBody>
          <a:bodyPr/>
          <a:lstStyle>
            <a:lvl1pPr marL="0" indent="0">
              <a:lnSpc>
                <a:spcPct val="114000"/>
              </a:lnSpc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 err="1"/>
              <a:t>Subline</a:t>
            </a:r>
            <a:endParaRPr lang="de-DE" dirty="0"/>
          </a:p>
        </p:txBody>
      </p:sp>
      <p:sp>
        <p:nvSpPr>
          <p:cNvPr id="18" name="Foliennummernplatzhalter 17">
            <a:extLst>
              <a:ext uri="{FF2B5EF4-FFF2-40B4-BE49-F238E27FC236}">
                <a16:creationId xmlns:a16="http://schemas.microsoft.com/office/drawing/2014/main" id="{BFF90422-5EA9-49BF-B256-D3D2AA4EDCC9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r>
              <a:rPr lang="de-DE" dirty="0"/>
              <a:t>Seite </a:t>
            </a:r>
            <a:fld id="{A52F4D17-1AD6-42D9-B93A-EB002C62F438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028241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pc="0" baseline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6" name="Foliennummernplatzhalter 17">
            <a:extLst>
              <a:ext uri="{FF2B5EF4-FFF2-40B4-BE49-F238E27FC236}">
                <a16:creationId xmlns:a16="http://schemas.microsoft.com/office/drawing/2014/main" id="{BFF90422-5EA9-49BF-B256-D3D2AA4EDCC9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5818290" y="6381328"/>
            <a:ext cx="720000" cy="221109"/>
          </a:xfrm>
        </p:spPr>
        <p:txBody>
          <a:bodyPr/>
          <a:lstStyle/>
          <a:p>
            <a:r>
              <a:rPr lang="de-DE" dirty="0"/>
              <a:t>Seite </a:t>
            </a:r>
            <a:fld id="{A52F4D17-1AD6-42D9-B93A-EB002C62F438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980425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4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1475" y="1563143"/>
            <a:ext cx="11449050" cy="421425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US" noProof="0"/>
              <a:t>Mastertextformat bearbeiten</a:t>
            </a:r>
          </a:p>
          <a:p>
            <a:pPr lvl="1"/>
            <a:r>
              <a:rPr lang="en-US" noProof="0"/>
              <a:t>Zweite Ebene</a:t>
            </a:r>
          </a:p>
          <a:p>
            <a:pPr lvl="2"/>
            <a:r>
              <a:rPr lang="en-US" noProof="0"/>
              <a:t>Dritte Ebene</a:t>
            </a:r>
          </a:p>
          <a:p>
            <a:pPr lvl="3"/>
            <a:r>
              <a:rPr lang="en-US" noProof="0"/>
              <a:t>Vierte Ebene</a:t>
            </a:r>
          </a:p>
          <a:p>
            <a:pPr lvl="4"/>
            <a:r>
              <a:rPr lang="en-US" noProof="0"/>
              <a:t>Fünfte Ebene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776105" y="6381328"/>
            <a:ext cx="1600508" cy="22110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r>
              <a:rPr lang="en-US" dirty="0" smtClean="0"/>
              <a:t>09 March 2020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818290" y="6381328"/>
            <a:ext cx="720000" cy="22110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Page </a:t>
            </a:r>
            <a:fld id="{A52F4D17-1AD6-42D9-B93A-EB002C62F438}" type="slidenum">
              <a:rPr lang="en-US" smtClean="0"/>
              <a:pPr/>
              <a:t>‹Nr.›</a:t>
            </a:fld>
            <a:endParaRPr lang="en-US" noProof="0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71475" y="324000"/>
            <a:ext cx="11449050" cy="112478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noProof="0"/>
              <a:t>Mastertitelformat bearbeiten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F2C4F5F8-9F24-424C-8284-2E94052236C1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8656" y="6005352"/>
            <a:ext cx="1881980" cy="548854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EF6C8115-8683-472F-BE9F-3E719023445D}"/>
              </a:ext>
            </a:extLst>
          </p:cNvPr>
          <p:cNvPicPr>
            <a:picLocks noChangeAspect="1"/>
          </p:cNvPicPr>
          <p:nvPr userDrawn="1"/>
        </p:nvPicPr>
        <p:blipFill>
          <a:blip r:embed="rId9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067" y="6424763"/>
            <a:ext cx="2303553" cy="91462"/>
          </a:xfrm>
          <a:prstGeom prst="rect">
            <a:avLst/>
          </a:prstGeom>
        </p:spPr>
      </p:pic>
      <p:pic>
        <p:nvPicPr>
          <p:cNvPr id="9" name="Grafik 8"/>
          <p:cNvPicPr>
            <a:picLocks noChangeAspect="1"/>
          </p:cNvPicPr>
          <p:nvPr userDrawn="1"/>
        </p:nvPicPr>
        <p:blipFill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8288" y="5891761"/>
            <a:ext cx="1008112" cy="735674"/>
          </a:xfrm>
          <a:prstGeom prst="rect">
            <a:avLst/>
          </a:prstGeom>
        </p:spPr>
      </p:pic>
      <p:pic>
        <p:nvPicPr>
          <p:cNvPr id="16" name="Grafik 15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6120" y="5970216"/>
            <a:ext cx="1123950" cy="619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747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66" r:id="rId4"/>
    <p:sldLayoutId id="2147483674" r:id="rId5"/>
    <p:sldLayoutId id="2147483676" r:id="rId6"/>
  </p:sldLayoutIdLst>
  <p:timing>
    <p:tnLst>
      <p:par>
        <p:cTn id="1" dur="indefinite" restart="never" nodeType="tmRoot"/>
      </p:par>
    </p:tnLst>
  </p:timing>
  <p:hf hdr="0" ftr="0"/>
  <p:txStyles>
    <p:titleStyle>
      <a:lvl1pPr algn="l" defTabSz="914400" rtl="0" eaLnBrk="1" latinLnBrk="0" hangingPunct="1">
        <a:lnSpc>
          <a:spcPct val="114000"/>
        </a:lnSpc>
        <a:spcBef>
          <a:spcPct val="0"/>
        </a:spcBef>
        <a:buNone/>
        <a:defRPr sz="3200" b="1" kern="1200" cap="all" spc="10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4000"/>
        </a:lnSpc>
        <a:spcBef>
          <a:spcPts val="0"/>
        </a:spcBef>
        <a:spcAft>
          <a:spcPts val="600"/>
        </a:spcAft>
        <a:buFont typeface="Calibri" panose="020F050202020403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0850" indent="-234950" algn="l" defTabSz="914400" rtl="0" eaLnBrk="1" latinLnBrk="0" hangingPunct="1">
        <a:lnSpc>
          <a:spcPct val="114000"/>
        </a:lnSpc>
        <a:spcBef>
          <a:spcPts val="0"/>
        </a:spcBef>
        <a:spcAft>
          <a:spcPts val="600"/>
        </a:spcAft>
        <a:buFont typeface="Calibri" panose="020F050202020403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666750" indent="-215900" algn="l" defTabSz="914400" rtl="0" eaLnBrk="1" latinLnBrk="0" hangingPunct="1">
        <a:lnSpc>
          <a:spcPct val="114000"/>
        </a:lnSpc>
        <a:spcBef>
          <a:spcPts val="0"/>
        </a:spcBef>
        <a:spcAft>
          <a:spcPts val="600"/>
        </a:spcAft>
        <a:buFont typeface="Calibri" panose="020F050202020403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895350" indent="-215900" algn="l" defTabSz="914400" rtl="0" eaLnBrk="1" latinLnBrk="0" hangingPunct="1">
        <a:lnSpc>
          <a:spcPct val="114000"/>
        </a:lnSpc>
        <a:spcBef>
          <a:spcPts val="0"/>
        </a:spcBef>
        <a:spcAft>
          <a:spcPts val="600"/>
        </a:spcAft>
        <a:buFont typeface="Calibri" panose="020F050202020403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1117600" indent="-215900" algn="l" defTabSz="914400" rtl="0" eaLnBrk="1" latinLnBrk="0" hangingPunct="1">
        <a:lnSpc>
          <a:spcPct val="114000"/>
        </a:lnSpc>
        <a:spcBef>
          <a:spcPts val="0"/>
        </a:spcBef>
        <a:spcAft>
          <a:spcPts val="600"/>
        </a:spcAft>
        <a:buFont typeface="Calibri" panose="020F050202020403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026" userDrawn="1">
          <p15:clr>
            <a:srgbClr val="F26B43"/>
          </p15:clr>
        </p15:guide>
        <p15:guide id="2" pos="234" userDrawn="1">
          <p15:clr>
            <a:srgbClr val="F26B43"/>
          </p15:clr>
        </p15:guide>
        <p15:guide id="3" pos="7446" userDrawn="1">
          <p15:clr>
            <a:srgbClr val="F26B43"/>
          </p15:clr>
        </p15:guide>
        <p15:guide id="4" orient="horz" pos="278" userDrawn="1">
          <p15:clr>
            <a:srgbClr val="F26B43"/>
          </p15:clr>
        </p15:guide>
        <p15:guide id="6" pos="3659" userDrawn="1">
          <p15:clr>
            <a:srgbClr val="F26B43"/>
          </p15:clr>
        </p15:guide>
        <p15:guide id="7" pos="4021" userDrawn="1">
          <p15:clr>
            <a:srgbClr val="F26B43"/>
          </p15:clr>
        </p15:guide>
        <p15:guide id="8" orient="horz" pos="363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4.png"/><Relationship Id="rId5" Type="http://schemas.openxmlformats.org/officeDocument/2006/relationships/image" Target="../media/image5.wmf"/><Relationship Id="rId4" Type="http://schemas.openxmlformats.org/officeDocument/2006/relationships/oleObject" Target="../embeddings/oleObject1.bin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5.wmf"/><Relationship Id="rId4" Type="http://schemas.openxmlformats.org/officeDocument/2006/relationships/oleObject" Target="../embeddings/oleObject4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5.wmf"/><Relationship Id="rId5" Type="http://schemas.openxmlformats.org/officeDocument/2006/relationships/oleObject" Target="../embeddings/oleObject5.bin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5.wmf"/><Relationship Id="rId5" Type="http://schemas.openxmlformats.org/officeDocument/2006/relationships/oleObject" Target="../embeddings/oleObject6.bin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5.wmf"/><Relationship Id="rId5" Type="http://schemas.openxmlformats.org/officeDocument/2006/relationships/oleObject" Target="../embeddings/oleObject7.bin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5.wmf"/><Relationship Id="rId4" Type="http://schemas.openxmlformats.org/officeDocument/2006/relationships/oleObject" Target="../embeddings/oleObject2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7" Type="http://schemas.openxmlformats.org/officeDocument/2006/relationships/hyperlink" Target="https://gitlab.maisondelasimulation.fr/pdidev/pdi" TargetMode="External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3.vml"/><Relationship Id="rId6" Type="http://schemas.openxmlformats.org/officeDocument/2006/relationships/hyperlink" Target="https://pdi.julien-bigot.fr/1.2/" TargetMode="External"/><Relationship Id="rId5" Type="http://schemas.openxmlformats.org/officeDocument/2006/relationships/image" Target="../media/image8.wmf"/><Relationship Id="rId4" Type="http://schemas.openxmlformats.org/officeDocument/2006/relationships/oleObject" Target="../embeddings/oleObject3.bin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A64521-ED94-4240-8AD4-6C3D7A90E7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9137" y="3550772"/>
            <a:ext cx="11196809" cy="623404"/>
          </a:xfrm>
        </p:spPr>
        <p:txBody>
          <a:bodyPr/>
          <a:lstStyle/>
          <a:p>
            <a:r>
              <a:rPr lang="en-US" dirty="0"/>
              <a:t>Including in situ visualization and </a:t>
            </a:r>
            <a:r>
              <a:rPr lang="en-US" dirty="0" smtClean="0"/>
              <a:t>analysis</a:t>
            </a:r>
            <a:br>
              <a:rPr lang="en-US" dirty="0" smtClean="0"/>
            </a:br>
            <a:r>
              <a:rPr lang="en-US" dirty="0" smtClean="0"/>
              <a:t>in </a:t>
            </a:r>
            <a:r>
              <a:rPr lang="en-US" dirty="0"/>
              <a:t>PDI</a:t>
            </a:r>
            <a:endParaRPr lang="en-US" noProof="0" dirty="0"/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520D87E3-8281-4D07-A018-037CE982CC2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Untertitel 2">
            <a:extLst>
              <a:ext uri="{FF2B5EF4-FFF2-40B4-BE49-F238E27FC236}">
                <a16:creationId xmlns:a16="http://schemas.microsoft.com/office/drawing/2014/main" id="{C693119F-69DD-4BF5-B78E-98C0144F5F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9137" y="4699210"/>
            <a:ext cx="11425535" cy="674006"/>
          </a:xfrm>
          <a:ln>
            <a:noFill/>
          </a:ln>
        </p:spPr>
        <p:txBody>
          <a:bodyPr/>
          <a:lstStyle/>
          <a:p>
            <a:r>
              <a:rPr lang="de-DE" dirty="0" smtClean="0">
                <a:latin typeface="Trebuchet MS" panose="020B0603020202020204" pitchFamily="34" charset="0"/>
              </a:rPr>
              <a:t>2021-07-02  </a:t>
            </a:r>
            <a:r>
              <a:rPr lang="de-DE" dirty="0" smtClean="0">
                <a:latin typeface="Trebuchet MS" panose="020B0603020202020204" pitchFamily="34" charset="0"/>
              </a:rPr>
              <a:t>I </a:t>
            </a:r>
            <a:r>
              <a:rPr lang="de-DE" b="1" dirty="0" smtClean="0">
                <a:latin typeface="Trebuchet MS" panose="020B0603020202020204" pitchFamily="34" charset="0"/>
              </a:rPr>
              <a:t>Christian </a:t>
            </a:r>
            <a:r>
              <a:rPr lang="de-DE" b="1" dirty="0" err="1" smtClean="0">
                <a:latin typeface="Trebuchet MS" panose="020B0603020202020204" pitchFamily="34" charset="0"/>
              </a:rPr>
              <a:t>Witzler</a:t>
            </a:r>
            <a:r>
              <a:rPr lang="de-DE" b="1" dirty="0" smtClean="0">
                <a:latin typeface="Trebuchet MS" panose="020B0603020202020204" pitchFamily="34" charset="0"/>
              </a:rPr>
              <a:t> </a:t>
            </a:r>
            <a:r>
              <a:rPr lang="de-DE" dirty="0" smtClean="0">
                <a:latin typeface="Trebuchet MS" panose="020B0603020202020204" pitchFamily="34" charset="0"/>
              </a:rPr>
              <a:t>(c.witzler@fz-juelich.de), </a:t>
            </a:r>
            <a:r>
              <a:rPr lang="de-DE" dirty="0"/>
              <a:t>J. Miguel </a:t>
            </a:r>
            <a:r>
              <a:rPr lang="de-DE" dirty="0" smtClean="0"/>
              <a:t>Zavala-</a:t>
            </a:r>
            <a:r>
              <a:rPr lang="de-DE" dirty="0" err="1" smtClean="0"/>
              <a:t>AkE</a:t>
            </a:r>
            <a:r>
              <a:rPr lang="de-DE" dirty="0"/>
              <a:t> </a:t>
            </a:r>
            <a:r>
              <a:rPr lang="de-DE" dirty="0" smtClean="0"/>
              <a:t>(miguelza@kth.se),</a:t>
            </a:r>
          </a:p>
          <a:p>
            <a:r>
              <a:rPr lang="de-DE" dirty="0">
                <a:latin typeface="Trebuchet MS" panose="020B0603020202020204" pitchFamily="34" charset="0"/>
              </a:rPr>
              <a:t> </a:t>
            </a:r>
            <a:r>
              <a:rPr lang="de-DE" dirty="0" smtClean="0">
                <a:latin typeface="Trebuchet MS" panose="020B0603020202020204" pitchFamily="34" charset="0"/>
              </a:rPr>
              <a:t>                   </a:t>
            </a:r>
            <a:r>
              <a:rPr lang="de-DE" dirty="0" smtClean="0"/>
              <a:t>Karol </a:t>
            </a:r>
            <a:r>
              <a:rPr lang="de-DE" dirty="0" err="1" smtClean="0"/>
              <a:t>Sierocinski</a:t>
            </a:r>
            <a:r>
              <a:rPr lang="de-DE" dirty="0" smtClean="0"/>
              <a:t> (ksiero@man.poznan.pl), </a:t>
            </a:r>
            <a:r>
              <a:rPr lang="de-DE" dirty="0"/>
              <a:t>Herbert </a:t>
            </a:r>
            <a:r>
              <a:rPr lang="de-DE" dirty="0" smtClean="0"/>
              <a:t>Owen (herbert.owen@bsc.es)</a:t>
            </a:r>
          </a:p>
          <a:p>
            <a:r>
              <a:rPr lang="de-DE" dirty="0"/>
              <a:t/>
            </a:r>
            <a:br>
              <a:rPr lang="de-DE" dirty="0"/>
            </a:br>
            <a:endParaRPr lang="de-DE" dirty="0" smtClean="0">
              <a:latin typeface="Trebuchet MS" panose="020B0603020202020204" pitchFamily="34" charset="0"/>
            </a:endParaRPr>
          </a:p>
        </p:txBody>
      </p:sp>
      <p:sp>
        <p:nvSpPr>
          <p:cNvPr id="6" name="Textfeld 5"/>
          <p:cNvSpPr txBox="1"/>
          <p:nvPr/>
        </p:nvSpPr>
        <p:spPr>
          <a:xfrm>
            <a:off x="514398" y="5449922"/>
            <a:ext cx="10837093" cy="6186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5000"/>
              </a:lnSpc>
            </a:pPr>
            <a:r>
              <a:rPr lang="en-US" sz="1200" dirty="0" smtClean="0"/>
              <a:t>Founded by:</a:t>
            </a:r>
          </a:p>
          <a:p>
            <a:pPr>
              <a:lnSpc>
                <a:spcPct val="95000"/>
              </a:lnSpc>
            </a:pPr>
            <a:r>
              <a:rPr lang="en-US" sz="1200" dirty="0"/>
              <a:t> </a:t>
            </a:r>
            <a:r>
              <a:rPr lang="en-US" sz="1200" dirty="0" smtClean="0"/>
              <a:t>- </a:t>
            </a:r>
            <a:r>
              <a:rPr lang="en-US" sz="1200" dirty="0" err="1" smtClean="0"/>
              <a:t>EoCoE</a:t>
            </a:r>
            <a:r>
              <a:rPr lang="en-US" sz="1200" dirty="0" smtClean="0"/>
              <a:t> </a:t>
            </a:r>
            <a:r>
              <a:rPr lang="en-US" sz="1200" dirty="0"/>
              <a:t>II, grant agreement No </a:t>
            </a:r>
            <a:r>
              <a:rPr lang="en-US" sz="1200" dirty="0" smtClean="0"/>
              <a:t>824158</a:t>
            </a:r>
          </a:p>
          <a:p>
            <a:pPr>
              <a:lnSpc>
                <a:spcPct val="95000"/>
              </a:lnSpc>
            </a:pPr>
            <a:r>
              <a:rPr lang="en-US" sz="1200" dirty="0" smtClean="0"/>
              <a:t> - </a:t>
            </a:r>
            <a:r>
              <a:rPr lang="en-US" sz="1200" dirty="0" err="1" smtClean="0"/>
              <a:t>CoEC</a:t>
            </a:r>
            <a:r>
              <a:rPr lang="en-US" sz="1200" dirty="0" smtClean="0"/>
              <a:t>, grant agreement No 952181</a:t>
            </a:r>
            <a:endParaRPr lang="en-US" sz="1200" dirty="0" smtClean="0"/>
          </a:p>
        </p:txBody>
      </p:sp>
      <p:graphicFrame>
        <p:nvGraphicFramePr>
          <p:cNvPr id="8" name="Objek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33325510"/>
              </p:ext>
            </p:extLst>
          </p:nvPr>
        </p:nvGraphicFramePr>
        <p:xfrm>
          <a:off x="3082355" y="146455"/>
          <a:ext cx="5701178" cy="314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7" name="PDF" r:id="rId4" imgW="0" imgH="360" progId="FoxitReader.Document">
                  <p:embed/>
                </p:oleObj>
              </mc:Choice>
              <mc:Fallback>
                <p:oleObj name="PDF" r:id="rId4" imgW="0" imgH="360" progId="FoxitReader.Document">
                  <p:embed/>
                  <p:pic>
                    <p:nvPicPr>
                      <p:cNvPr id="2" name="Objekt 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082355" y="146455"/>
                        <a:ext cx="5701178" cy="314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9" name="Grafik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6120" y="5970216"/>
            <a:ext cx="1123950" cy="619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454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 algn="ctr"/>
            <a:r>
              <a:rPr lang="de-DE" dirty="0" smtClean="0"/>
              <a:t>10</a:t>
            </a:r>
            <a:endParaRPr lang="de-DE" dirty="0"/>
          </a:p>
        </p:txBody>
      </p:sp>
      <p:sp>
        <p:nvSpPr>
          <p:cNvPr id="10" name="Titel 1"/>
          <p:cNvSpPr txBox="1">
            <a:spLocks/>
          </p:cNvSpPr>
          <p:nvPr/>
        </p:nvSpPr>
        <p:spPr>
          <a:xfrm>
            <a:off x="394594" y="332656"/>
            <a:ext cx="11449050" cy="112478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14000"/>
              </a:lnSpc>
              <a:spcBef>
                <a:spcPct val="0"/>
              </a:spcBef>
              <a:buNone/>
              <a:defRPr sz="3200" b="1" kern="1200" cap="all" spc="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 err="1" smtClean="0"/>
              <a:t>Usage</a:t>
            </a:r>
            <a:endParaRPr lang="de-DE" dirty="0"/>
          </a:p>
        </p:txBody>
      </p:sp>
      <p:graphicFrame>
        <p:nvGraphicFramePr>
          <p:cNvPr id="2" name="Objek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38073801"/>
              </p:ext>
            </p:extLst>
          </p:nvPr>
        </p:nvGraphicFramePr>
        <p:xfrm>
          <a:off x="2135560" y="1196752"/>
          <a:ext cx="7840036" cy="43204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3" name="PDF" r:id="rId4" imgW="0" imgH="360" progId="FoxitReader.Document">
                  <p:embed/>
                </p:oleObj>
              </mc:Choice>
              <mc:Fallback>
                <p:oleObj name="PDF" r:id="rId4" imgW="0" imgH="360" progId="FoxitReader.Document">
                  <p:embed/>
                  <p:pic>
                    <p:nvPicPr>
                      <p:cNvPr id="2" name="Objekt 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35560" y="1196752"/>
                        <a:ext cx="7840036" cy="43204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Pfeil nach rechts 2"/>
          <p:cNvSpPr/>
          <p:nvPr/>
        </p:nvSpPr>
        <p:spPr>
          <a:xfrm>
            <a:off x="1487488" y="2384884"/>
            <a:ext cx="792088" cy="36004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5000"/>
              </a:lnSpc>
            </a:pPr>
            <a:endParaRPr lang="en-US" sz="2400" dirty="0" err="1" smtClean="0"/>
          </a:p>
        </p:txBody>
      </p:sp>
      <p:sp>
        <p:nvSpPr>
          <p:cNvPr id="7" name="Pfeil nach rechts 6"/>
          <p:cNvSpPr/>
          <p:nvPr/>
        </p:nvSpPr>
        <p:spPr>
          <a:xfrm>
            <a:off x="1703512" y="3068960"/>
            <a:ext cx="792088" cy="36004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5000"/>
              </a:lnSpc>
            </a:pPr>
            <a:endParaRPr lang="en-US" sz="2400" dirty="0" err="1" smtClean="0"/>
          </a:p>
        </p:txBody>
      </p:sp>
      <p:sp>
        <p:nvSpPr>
          <p:cNvPr id="8" name="Pfeil nach rechts 7"/>
          <p:cNvSpPr/>
          <p:nvPr/>
        </p:nvSpPr>
        <p:spPr>
          <a:xfrm>
            <a:off x="6456040" y="3307314"/>
            <a:ext cx="792088" cy="36004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5000"/>
              </a:lnSpc>
            </a:pPr>
            <a:endParaRPr lang="en-US" sz="2400" dirty="0" err="1" smtClean="0"/>
          </a:p>
        </p:txBody>
      </p:sp>
    </p:spTree>
    <p:extLst>
      <p:ext uri="{BB962C8B-B14F-4D97-AF65-F5344CB8AC3E}">
        <p14:creationId xmlns:p14="http://schemas.microsoft.com/office/powerpoint/2010/main" val="1761332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Inhaltsplatzhalter 2"/>
          <p:cNvSpPr>
            <a:spLocks noGrp="1"/>
          </p:cNvSpPr>
          <p:nvPr>
            <p:ph idx="1"/>
          </p:nvPr>
        </p:nvSpPr>
        <p:spPr>
          <a:xfrm>
            <a:off x="551384" y="1726960"/>
            <a:ext cx="5544616" cy="2278104"/>
          </a:xfrm>
        </p:spPr>
        <p:txBody>
          <a:bodyPr/>
          <a:lstStyle/>
          <a:p>
            <a:pPr marL="355600" indent="-342900">
              <a:lnSpc>
                <a:spcPct val="95000"/>
              </a:lnSpc>
            </a:pPr>
            <a:r>
              <a:rPr lang="de-DE" sz="2000" dirty="0" smtClean="0"/>
              <a:t>PDI Events</a:t>
            </a:r>
          </a:p>
          <a:p>
            <a:pPr marL="577850" lvl="1" indent="-342900">
              <a:lnSpc>
                <a:spcPct val="95000"/>
              </a:lnSpc>
            </a:pPr>
            <a:r>
              <a:rPr lang="de-DE" sz="2000" dirty="0" err="1" smtClean="0"/>
              <a:t>Initialization</a:t>
            </a:r>
            <a:endParaRPr lang="de-DE" sz="2000" dirty="0" smtClean="0"/>
          </a:p>
          <a:p>
            <a:pPr marL="577850" lvl="1" indent="-342900">
              <a:lnSpc>
                <a:spcPct val="95000"/>
              </a:lnSpc>
            </a:pPr>
            <a:r>
              <a:rPr lang="de-DE" sz="2000" dirty="0" smtClean="0"/>
              <a:t>In-situ update</a:t>
            </a:r>
          </a:p>
          <a:p>
            <a:pPr marL="577850" lvl="1" indent="-342900">
              <a:lnSpc>
                <a:spcPct val="95000"/>
              </a:lnSpc>
            </a:pPr>
            <a:r>
              <a:rPr lang="de-DE" sz="2000" dirty="0" err="1" smtClean="0"/>
              <a:t>Finalization</a:t>
            </a:r>
            <a:endParaRPr lang="de-DE" sz="2000" dirty="0" smtClean="0"/>
          </a:p>
          <a:p>
            <a:pPr marL="355600" indent="-342900">
              <a:lnSpc>
                <a:spcPct val="95000"/>
              </a:lnSpc>
            </a:pPr>
            <a:r>
              <a:rPr lang="de-DE" sz="2000" dirty="0" smtClean="0"/>
              <a:t>PDI Data:</a:t>
            </a:r>
          </a:p>
          <a:p>
            <a:pPr marL="577850" lvl="1" indent="-342900">
              <a:lnSpc>
                <a:spcPct val="95000"/>
              </a:lnSpc>
            </a:pPr>
            <a:r>
              <a:rPr lang="de-DE" sz="2000" dirty="0" smtClean="0"/>
              <a:t>Data </a:t>
            </a:r>
            <a:r>
              <a:rPr lang="de-DE" sz="2000" dirty="0" err="1" smtClean="0"/>
              <a:t>share</a:t>
            </a:r>
            <a:r>
              <a:rPr lang="de-DE" sz="2000" dirty="0" smtClean="0"/>
              <a:t>/</a:t>
            </a:r>
            <a:r>
              <a:rPr lang="de-DE" sz="2000" dirty="0" err="1" smtClean="0"/>
              <a:t>expose</a:t>
            </a:r>
            <a:endParaRPr lang="de-DE" sz="2000" dirty="0"/>
          </a:p>
        </p:txBody>
      </p:sp>
      <p:sp>
        <p:nvSpPr>
          <p:cNvPr id="10" name="Titel 1"/>
          <p:cNvSpPr txBox="1">
            <a:spLocks/>
          </p:cNvSpPr>
          <p:nvPr/>
        </p:nvSpPr>
        <p:spPr>
          <a:xfrm>
            <a:off x="371475" y="324000"/>
            <a:ext cx="11449050" cy="112478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14000"/>
              </a:lnSpc>
              <a:spcBef>
                <a:spcPct val="0"/>
              </a:spcBef>
              <a:buNone/>
              <a:defRPr sz="3200" b="1" kern="1200" cap="all" spc="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 smtClean="0"/>
              <a:t>USAGE</a:t>
            </a:r>
            <a:endParaRPr lang="de-DE" dirty="0"/>
          </a:p>
        </p:txBody>
      </p:sp>
      <p:sp>
        <p:nvSpPr>
          <p:cNvPr id="11" name="Textplatzhalter 3"/>
          <p:cNvSpPr txBox="1">
            <a:spLocks/>
          </p:cNvSpPr>
          <p:nvPr/>
        </p:nvSpPr>
        <p:spPr>
          <a:xfrm>
            <a:off x="371475" y="886390"/>
            <a:ext cx="8424672" cy="50999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113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8800" indent="-342900" algn="l" defTabSz="914400" rtl="0" eaLnBrk="1" latinLnBrk="0" hangingPunct="1">
              <a:lnSpc>
                <a:spcPct val="113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93750" indent="-342900" algn="l" defTabSz="914400" rtl="0" eaLnBrk="1" latinLnBrk="0" hangingPunct="1">
              <a:lnSpc>
                <a:spcPct val="113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2350" indent="-342900" algn="l" defTabSz="914400" rtl="0" eaLnBrk="1" latinLnBrk="0" hangingPunct="1">
              <a:lnSpc>
                <a:spcPct val="113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44600" indent="-342900" algn="l" defTabSz="914400" rtl="0" eaLnBrk="1" latinLnBrk="0" hangingPunct="1">
              <a:lnSpc>
                <a:spcPct val="113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b="1" dirty="0" smtClean="0">
                <a:solidFill>
                  <a:schemeClr val="accent1"/>
                </a:solidFill>
              </a:rPr>
              <a:t>PDI </a:t>
            </a:r>
            <a:r>
              <a:rPr lang="de-DE" b="1" dirty="0" err="1" smtClean="0">
                <a:solidFill>
                  <a:schemeClr val="accent1"/>
                </a:solidFill>
              </a:rPr>
              <a:t>integration</a:t>
            </a:r>
            <a:endParaRPr lang="de-DE" b="1" dirty="0">
              <a:solidFill>
                <a:schemeClr val="accent1"/>
              </a:solidFill>
            </a:endParaRPr>
          </a:p>
        </p:txBody>
      </p:sp>
      <p:cxnSp>
        <p:nvCxnSpPr>
          <p:cNvPr id="9" name="Gerader Verbinder 8"/>
          <p:cNvCxnSpPr/>
          <p:nvPr/>
        </p:nvCxnSpPr>
        <p:spPr>
          <a:xfrm>
            <a:off x="6096000" y="1489155"/>
            <a:ext cx="0" cy="2651187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liennummernplatzhalter 5"/>
          <p:cNvSpPr>
            <a:spLocks noGrp="1"/>
          </p:cNvSpPr>
          <p:nvPr>
            <p:ph type="sldNum" sz="quarter" idx="14"/>
          </p:nvPr>
        </p:nvSpPr>
        <p:spPr>
          <a:xfrm>
            <a:off x="5818290" y="6381328"/>
            <a:ext cx="720000" cy="221109"/>
          </a:xfrm>
        </p:spPr>
        <p:txBody>
          <a:bodyPr/>
          <a:lstStyle/>
          <a:p>
            <a:pPr algn="ctr"/>
            <a:r>
              <a:rPr lang="de-DE" dirty="0" smtClean="0"/>
              <a:t>11</a:t>
            </a: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4072" y="2600126"/>
            <a:ext cx="4314825" cy="2809875"/>
          </a:xfrm>
          <a:prstGeom prst="rect">
            <a:avLst/>
          </a:prstGeom>
        </p:spPr>
      </p:pic>
      <p:graphicFrame>
        <p:nvGraphicFramePr>
          <p:cNvPr id="15" name="Objek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20209994"/>
              </p:ext>
            </p:extLst>
          </p:nvPr>
        </p:nvGraphicFramePr>
        <p:xfrm>
          <a:off x="8688288" y="490871"/>
          <a:ext cx="2874680" cy="15841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6" name="PDF" r:id="rId5" imgW="0" imgH="360" progId="FoxitReader.Document">
                  <p:embed/>
                </p:oleObj>
              </mc:Choice>
              <mc:Fallback>
                <p:oleObj name="PDF" r:id="rId5" imgW="0" imgH="360" progId="FoxitReader.Document">
                  <p:embed/>
                  <p:pic>
                    <p:nvPicPr>
                      <p:cNvPr id="2" name="Objekt 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688288" y="490871"/>
                        <a:ext cx="2874680" cy="15841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Pfeil nach rechts 17"/>
          <p:cNvSpPr/>
          <p:nvPr/>
        </p:nvSpPr>
        <p:spPr>
          <a:xfrm>
            <a:off x="8432219" y="919387"/>
            <a:ext cx="290109" cy="124498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5000"/>
              </a:lnSpc>
            </a:pPr>
            <a:endParaRPr lang="en-US" sz="2400" dirty="0" err="1" smtClean="0"/>
          </a:p>
        </p:txBody>
      </p:sp>
    </p:spTree>
    <p:extLst>
      <p:ext uri="{BB962C8B-B14F-4D97-AF65-F5344CB8AC3E}">
        <p14:creationId xmlns:p14="http://schemas.microsoft.com/office/powerpoint/2010/main" val="1991125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Inhaltsplatzhalter 2"/>
          <p:cNvSpPr>
            <a:spLocks noGrp="1"/>
          </p:cNvSpPr>
          <p:nvPr>
            <p:ph idx="1"/>
          </p:nvPr>
        </p:nvSpPr>
        <p:spPr>
          <a:xfrm>
            <a:off x="551384" y="1726960"/>
            <a:ext cx="5544616" cy="2278104"/>
          </a:xfrm>
        </p:spPr>
        <p:txBody>
          <a:bodyPr/>
          <a:lstStyle/>
          <a:p>
            <a:pPr marL="355600" indent="-342900">
              <a:lnSpc>
                <a:spcPct val="95000"/>
              </a:lnSpc>
            </a:pPr>
            <a:r>
              <a:rPr lang="de-DE" sz="2000" dirty="0" smtClean="0"/>
              <a:t>Connect </a:t>
            </a:r>
            <a:r>
              <a:rPr lang="de-DE" sz="2000" dirty="0" err="1" smtClean="0"/>
              <a:t>the</a:t>
            </a:r>
            <a:r>
              <a:rPr lang="de-DE" sz="2000" dirty="0" smtClean="0"/>
              <a:t> </a:t>
            </a:r>
            <a:br>
              <a:rPr lang="de-DE" sz="2000" dirty="0" smtClean="0"/>
            </a:br>
            <a:r>
              <a:rPr lang="de-DE" sz="2000" dirty="0" smtClean="0"/>
              <a:t>Events </a:t>
            </a:r>
            <a:r>
              <a:rPr lang="de-DE" sz="2000" dirty="0" err="1" smtClean="0"/>
              <a:t>and</a:t>
            </a:r>
            <a:r>
              <a:rPr lang="de-DE" sz="2000" dirty="0" smtClean="0"/>
              <a:t> </a:t>
            </a:r>
            <a:r>
              <a:rPr lang="de-DE" sz="2000" dirty="0" err="1" smtClean="0"/>
              <a:t>data</a:t>
            </a:r>
            <a:r>
              <a:rPr lang="de-DE" sz="2000" dirty="0" smtClean="0"/>
              <a:t/>
            </a:r>
            <a:br>
              <a:rPr lang="de-DE" sz="2000" dirty="0" smtClean="0"/>
            </a:br>
            <a:r>
              <a:rPr lang="de-DE" sz="2000" dirty="0" err="1" smtClean="0"/>
              <a:t>shares</a:t>
            </a:r>
            <a:endParaRPr lang="de-DE" sz="2000" dirty="0"/>
          </a:p>
        </p:txBody>
      </p:sp>
      <p:sp>
        <p:nvSpPr>
          <p:cNvPr id="10" name="Titel 1"/>
          <p:cNvSpPr txBox="1">
            <a:spLocks/>
          </p:cNvSpPr>
          <p:nvPr/>
        </p:nvSpPr>
        <p:spPr>
          <a:xfrm>
            <a:off x="371475" y="324000"/>
            <a:ext cx="11449050" cy="112478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14000"/>
              </a:lnSpc>
              <a:spcBef>
                <a:spcPct val="0"/>
              </a:spcBef>
              <a:buNone/>
              <a:defRPr sz="3200" b="1" kern="1200" cap="all" spc="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 smtClean="0"/>
              <a:t>USAGE</a:t>
            </a:r>
            <a:endParaRPr lang="de-DE" dirty="0"/>
          </a:p>
        </p:txBody>
      </p:sp>
      <p:sp>
        <p:nvSpPr>
          <p:cNvPr id="11" name="Textplatzhalter 3"/>
          <p:cNvSpPr txBox="1">
            <a:spLocks/>
          </p:cNvSpPr>
          <p:nvPr/>
        </p:nvSpPr>
        <p:spPr>
          <a:xfrm>
            <a:off x="371475" y="886390"/>
            <a:ext cx="8424672" cy="50999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113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8800" indent="-342900" algn="l" defTabSz="914400" rtl="0" eaLnBrk="1" latinLnBrk="0" hangingPunct="1">
              <a:lnSpc>
                <a:spcPct val="113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93750" indent="-342900" algn="l" defTabSz="914400" rtl="0" eaLnBrk="1" latinLnBrk="0" hangingPunct="1">
              <a:lnSpc>
                <a:spcPct val="113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2350" indent="-342900" algn="l" defTabSz="914400" rtl="0" eaLnBrk="1" latinLnBrk="0" hangingPunct="1">
              <a:lnSpc>
                <a:spcPct val="113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44600" indent="-342900" algn="l" defTabSz="914400" rtl="0" eaLnBrk="1" latinLnBrk="0" hangingPunct="1">
              <a:lnSpc>
                <a:spcPct val="113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b="1" dirty="0" smtClean="0">
                <a:solidFill>
                  <a:schemeClr val="accent1"/>
                </a:solidFill>
              </a:rPr>
              <a:t>YAML </a:t>
            </a:r>
            <a:r>
              <a:rPr lang="de-DE" b="1" dirty="0" err="1" smtClean="0">
                <a:solidFill>
                  <a:schemeClr val="accent1"/>
                </a:solidFill>
              </a:rPr>
              <a:t>file</a:t>
            </a:r>
            <a:endParaRPr lang="de-DE" b="1" dirty="0">
              <a:solidFill>
                <a:schemeClr val="accent1"/>
              </a:solidFill>
            </a:endParaRPr>
          </a:p>
        </p:txBody>
      </p:sp>
      <p:cxnSp>
        <p:nvCxnSpPr>
          <p:cNvPr id="9" name="Gerader Verbinder 8"/>
          <p:cNvCxnSpPr/>
          <p:nvPr/>
        </p:nvCxnSpPr>
        <p:spPr>
          <a:xfrm>
            <a:off x="6096000" y="1489155"/>
            <a:ext cx="0" cy="2651187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liennummernplatzhalter 5"/>
          <p:cNvSpPr>
            <a:spLocks noGrp="1"/>
          </p:cNvSpPr>
          <p:nvPr>
            <p:ph type="sldNum" sz="quarter" idx="14"/>
          </p:nvPr>
        </p:nvSpPr>
        <p:spPr>
          <a:xfrm>
            <a:off x="5818290" y="6381328"/>
            <a:ext cx="720000" cy="221109"/>
          </a:xfrm>
        </p:spPr>
        <p:txBody>
          <a:bodyPr/>
          <a:lstStyle/>
          <a:p>
            <a:pPr algn="ctr"/>
            <a:r>
              <a:rPr lang="de-DE" dirty="0" smtClean="0"/>
              <a:t>12</a:t>
            </a:r>
            <a:endParaRPr lang="de-DE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5640" y="980728"/>
            <a:ext cx="9215264" cy="4498327"/>
          </a:xfrm>
          <a:prstGeom prst="rect">
            <a:avLst/>
          </a:prstGeom>
        </p:spPr>
      </p:pic>
      <p:graphicFrame>
        <p:nvGraphicFramePr>
          <p:cNvPr id="12" name="Objek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13475848"/>
              </p:ext>
            </p:extLst>
          </p:nvPr>
        </p:nvGraphicFramePr>
        <p:xfrm>
          <a:off x="8688288" y="490871"/>
          <a:ext cx="2874680" cy="15841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0" name="PDF" r:id="rId5" imgW="0" imgH="360" progId="FoxitReader.Document">
                  <p:embed/>
                </p:oleObj>
              </mc:Choice>
              <mc:Fallback>
                <p:oleObj name="PDF" r:id="rId5" imgW="0" imgH="360" progId="FoxitReader.Document">
                  <p:embed/>
                  <p:pic>
                    <p:nvPicPr>
                      <p:cNvPr id="15" name="Objekt 14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688288" y="490871"/>
                        <a:ext cx="2874680" cy="15841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Pfeil nach rechts 13"/>
          <p:cNvSpPr/>
          <p:nvPr/>
        </p:nvSpPr>
        <p:spPr>
          <a:xfrm>
            <a:off x="8486173" y="1141387"/>
            <a:ext cx="290109" cy="124498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5000"/>
              </a:lnSpc>
            </a:pPr>
            <a:endParaRPr lang="en-US" sz="2400" dirty="0" err="1" smtClean="0"/>
          </a:p>
        </p:txBody>
      </p:sp>
      <p:sp>
        <p:nvSpPr>
          <p:cNvPr id="4" name="Rechteck 3"/>
          <p:cNvSpPr/>
          <p:nvPr/>
        </p:nvSpPr>
        <p:spPr>
          <a:xfrm>
            <a:off x="3575720" y="2564904"/>
            <a:ext cx="504056" cy="50405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5000"/>
              </a:lnSpc>
            </a:pPr>
            <a:endParaRPr lang="en-US" sz="2400" dirty="0" err="1" smtClean="0"/>
          </a:p>
        </p:txBody>
      </p:sp>
    </p:spTree>
    <p:extLst>
      <p:ext uri="{BB962C8B-B14F-4D97-AF65-F5344CB8AC3E}">
        <p14:creationId xmlns:p14="http://schemas.microsoft.com/office/powerpoint/2010/main" val="2964143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USAGE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dirty="0" err="1" smtClean="0"/>
              <a:t>Catalyst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r>
              <a:rPr lang="de-DE" dirty="0" smtClean="0"/>
              <a:t>13</a:t>
            </a:r>
            <a:endParaRPr lang="de-DE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0103" y="2479127"/>
            <a:ext cx="2295525" cy="2724150"/>
          </a:xfrm>
          <a:prstGeom prst="rect">
            <a:avLst/>
          </a:prstGeom>
        </p:spPr>
      </p:pic>
      <p:cxnSp>
        <p:nvCxnSpPr>
          <p:cNvPr id="7" name="Gerader Verbinder 6"/>
          <p:cNvCxnSpPr/>
          <p:nvPr/>
        </p:nvCxnSpPr>
        <p:spPr>
          <a:xfrm>
            <a:off x="6096000" y="1489155"/>
            <a:ext cx="0" cy="2651187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Inhaltsplatzhalter 2"/>
          <p:cNvSpPr>
            <a:spLocks noGrp="1"/>
          </p:cNvSpPr>
          <p:nvPr>
            <p:ph idx="1"/>
          </p:nvPr>
        </p:nvSpPr>
        <p:spPr>
          <a:xfrm>
            <a:off x="551384" y="1726960"/>
            <a:ext cx="5544616" cy="2278104"/>
          </a:xfrm>
        </p:spPr>
        <p:txBody>
          <a:bodyPr/>
          <a:lstStyle/>
          <a:p>
            <a:pPr marL="355600" indent="-342900">
              <a:lnSpc>
                <a:spcPct val="95000"/>
              </a:lnSpc>
            </a:pPr>
            <a:r>
              <a:rPr lang="de-DE" sz="2000" dirty="0" smtClean="0"/>
              <a:t>Connect </a:t>
            </a:r>
            <a:r>
              <a:rPr lang="de-DE" sz="2000" dirty="0" err="1" smtClean="0"/>
              <a:t>with</a:t>
            </a:r>
            <a:r>
              <a:rPr lang="de-DE" sz="2000" dirty="0" smtClean="0"/>
              <a:t> a </a:t>
            </a:r>
            <a:r>
              <a:rPr lang="de-DE" sz="2000" dirty="0" err="1" smtClean="0"/>
              <a:t>small</a:t>
            </a:r>
            <a:r>
              <a:rPr lang="de-DE" sz="2000" dirty="0" smtClean="0"/>
              <a:t> </a:t>
            </a:r>
            <a:r>
              <a:rPr lang="de-DE" sz="2000" dirty="0" err="1" smtClean="0"/>
              <a:t>simulation</a:t>
            </a:r>
            <a:r>
              <a:rPr lang="de-DE" sz="2000" dirty="0" smtClean="0"/>
              <a:t> </a:t>
            </a:r>
            <a:r>
              <a:rPr lang="de-DE" sz="2000" dirty="0" err="1" smtClean="0"/>
              <a:t>or</a:t>
            </a:r>
            <a:r>
              <a:rPr lang="de-DE" sz="2000" dirty="0" smtClean="0"/>
              <a:t> </a:t>
            </a:r>
            <a:r>
              <a:rPr lang="de-DE" sz="2000" dirty="0" err="1" smtClean="0"/>
              <a:t>load</a:t>
            </a:r>
            <a:r>
              <a:rPr lang="de-DE" sz="2000" dirty="0" smtClean="0"/>
              <a:t> a sample </a:t>
            </a:r>
            <a:r>
              <a:rPr lang="de-DE" sz="2000" dirty="0" err="1" smtClean="0"/>
              <a:t>file</a:t>
            </a:r>
            <a:endParaRPr lang="de-DE" sz="2000" dirty="0" smtClean="0"/>
          </a:p>
          <a:p>
            <a:pPr marL="355600" indent="-342900">
              <a:lnSpc>
                <a:spcPct val="95000"/>
              </a:lnSpc>
            </a:pPr>
            <a:r>
              <a:rPr lang="de-DE" sz="2000" dirty="0" smtClean="0"/>
              <a:t>Setup </a:t>
            </a:r>
            <a:r>
              <a:rPr lang="de-DE" sz="2000" dirty="0" err="1" smtClean="0"/>
              <a:t>your</a:t>
            </a:r>
            <a:r>
              <a:rPr lang="de-DE" sz="2000" dirty="0" smtClean="0"/>
              <a:t> </a:t>
            </a:r>
            <a:r>
              <a:rPr lang="de-DE" sz="2000" dirty="0" err="1" smtClean="0"/>
              <a:t>visualisation</a:t>
            </a:r>
            <a:r>
              <a:rPr lang="de-DE" sz="2000" dirty="0" smtClean="0"/>
              <a:t> </a:t>
            </a:r>
            <a:r>
              <a:rPr lang="de-DE" sz="2000" dirty="0" err="1" smtClean="0"/>
              <a:t>pipeline</a:t>
            </a:r>
            <a:endParaRPr lang="de-DE" sz="2000" dirty="0" smtClean="0"/>
          </a:p>
          <a:p>
            <a:pPr marL="355600" indent="-342900">
              <a:lnSpc>
                <a:spcPct val="95000"/>
              </a:lnSpc>
            </a:pPr>
            <a:r>
              <a:rPr lang="de-DE" sz="2000" dirty="0" smtClean="0"/>
              <a:t>Export </a:t>
            </a:r>
            <a:r>
              <a:rPr lang="de-DE" sz="2000" dirty="0" err="1" smtClean="0"/>
              <a:t>catalyst</a:t>
            </a:r>
            <a:r>
              <a:rPr lang="de-DE" sz="2000" dirty="0" smtClean="0"/>
              <a:t> Script</a:t>
            </a:r>
            <a:endParaRPr lang="de-DE" sz="2000" dirty="0"/>
          </a:p>
        </p:txBody>
      </p:sp>
      <p:graphicFrame>
        <p:nvGraphicFramePr>
          <p:cNvPr id="9" name="Objek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13475848"/>
              </p:ext>
            </p:extLst>
          </p:nvPr>
        </p:nvGraphicFramePr>
        <p:xfrm>
          <a:off x="8688288" y="490871"/>
          <a:ext cx="2874680" cy="15841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4" name="PDF" r:id="rId5" imgW="0" imgH="360" progId="FoxitReader.Document">
                  <p:embed/>
                </p:oleObj>
              </mc:Choice>
              <mc:Fallback>
                <p:oleObj name="PDF" r:id="rId5" imgW="0" imgH="360" progId="FoxitReader.Document">
                  <p:embed/>
                  <p:pic>
                    <p:nvPicPr>
                      <p:cNvPr id="15" name="Objekt 14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688288" y="490871"/>
                        <a:ext cx="2874680" cy="15841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Pfeil nach rechts 9"/>
          <p:cNvSpPr/>
          <p:nvPr/>
        </p:nvSpPr>
        <p:spPr>
          <a:xfrm>
            <a:off x="10272464" y="1257969"/>
            <a:ext cx="290109" cy="124498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5000"/>
              </a:lnSpc>
            </a:pPr>
            <a:endParaRPr lang="en-US" sz="2400" dirty="0" err="1" smtClean="0"/>
          </a:p>
        </p:txBody>
      </p:sp>
    </p:spTree>
    <p:extLst>
      <p:ext uri="{BB962C8B-B14F-4D97-AF65-F5344CB8AC3E}">
        <p14:creationId xmlns:p14="http://schemas.microsoft.com/office/powerpoint/2010/main" val="1964684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Example</a:t>
            </a:r>
            <a:r>
              <a:rPr lang="de-DE" dirty="0" smtClean="0"/>
              <a:t> </a:t>
            </a:r>
            <a:r>
              <a:rPr lang="de-DE" dirty="0" err="1" smtClean="0"/>
              <a:t>case</a:t>
            </a:r>
            <a:r>
              <a:rPr lang="de-DE" dirty="0" smtClean="0"/>
              <a:t>: </a:t>
            </a:r>
            <a:r>
              <a:rPr lang="de-DE" dirty="0" err="1" smtClean="0"/>
              <a:t>Bolund</a:t>
            </a:r>
            <a:endParaRPr lang="de-DE" dirty="0"/>
          </a:p>
        </p:txBody>
      </p:sp>
      <p:sp>
        <p:nvSpPr>
          <p:cNvPr id="9" name="Rechteck 8"/>
          <p:cNvSpPr/>
          <p:nvPr/>
        </p:nvSpPr>
        <p:spPr>
          <a:xfrm>
            <a:off x="371474" y="1489155"/>
            <a:ext cx="5724526" cy="24391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54304" marR="34290" indent="-285750">
              <a:spcBef>
                <a:spcPts val="310"/>
              </a:spcBef>
              <a:buFont typeface="Arial" panose="020B0604020202020204" pitchFamily="34" charset="0"/>
              <a:buChar char="•"/>
            </a:pPr>
            <a:r>
              <a:rPr lang="de-DE" sz="2000" dirty="0" smtClean="0"/>
              <a:t>ALYA</a:t>
            </a:r>
          </a:p>
          <a:p>
            <a:pPr marL="1111504" marR="34290" lvl="1" indent="-285750">
              <a:spcBef>
                <a:spcPts val="310"/>
              </a:spcBef>
              <a:buFont typeface="Arial" panose="020B0604020202020204" pitchFamily="34" charset="0"/>
              <a:buChar char="•"/>
            </a:pPr>
            <a:r>
              <a:rPr lang="de-DE" sz="2000" dirty="0" smtClean="0"/>
              <a:t>parallel </a:t>
            </a:r>
            <a:r>
              <a:rPr lang="de-DE" sz="2000" dirty="0" smtClean="0"/>
              <a:t>multi-</a:t>
            </a:r>
            <a:r>
              <a:rPr lang="de-DE" sz="2000" dirty="0" err="1" smtClean="0"/>
              <a:t>physics</a:t>
            </a:r>
            <a:r>
              <a:rPr lang="de-DE" sz="2000" dirty="0" smtClean="0"/>
              <a:t>/multi-</a:t>
            </a:r>
            <a:r>
              <a:rPr lang="de-DE" sz="2000" dirty="0" err="1" smtClean="0"/>
              <a:t>scale</a:t>
            </a:r>
            <a:r>
              <a:rPr lang="de-DE" sz="2000" dirty="0" smtClean="0"/>
              <a:t> </a:t>
            </a:r>
            <a:r>
              <a:rPr lang="de-DE" sz="2000" dirty="0" err="1" smtClean="0"/>
              <a:t>simulation</a:t>
            </a:r>
            <a:r>
              <a:rPr lang="de-DE" sz="2000" dirty="0" smtClean="0"/>
              <a:t> </a:t>
            </a:r>
            <a:r>
              <a:rPr lang="de-DE" sz="2000" dirty="0" err="1" smtClean="0"/>
              <a:t>code</a:t>
            </a:r>
            <a:endParaRPr lang="de-DE" sz="2000" dirty="0" smtClean="0"/>
          </a:p>
          <a:p>
            <a:pPr marL="1111504" marR="34290" lvl="1" indent="-285750">
              <a:spcBef>
                <a:spcPts val="310"/>
              </a:spcBef>
              <a:buFont typeface="Arial" panose="020B0604020202020204" pitchFamily="34" charset="0"/>
              <a:buChar char="•"/>
            </a:pPr>
            <a:r>
              <a:rPr lang="de-DE" sz="2000" dirty="0" err="1" smtClean="0"/>
              <a:t>Developed</a:t>
            </a:r>
            <a:r>
              <a:rPr lang="de-DE" sz="2000" dirty="0" smtClean="0"/>
              <a:t> at BSC</a:t>
            </a:r>
          </a:p>
          <a:p>
            <a:pPr marL="654304" marR="34290" indent="-285750">
              <a:spcBef>
                <a:spcPts val="310"/>
              </a:spcBef>
              <a:buFont typeface="Arial" panose="020B0604020202020204" pitchFamily="34" charset="0"/>
              <a:buChar char="•"/>
            </a:pPr>
            <a:r>
              <a:rPr lang="de-DE" sz="2000" dirty="0" err="1" smtClean="0"/>
              <a:t>Example</a:t>
            </a:r>
            <a:r>
              <a:rPr lang="de-DE" sz="2000" dirty="0" smtClean="0"/>
              <a:t> </a:t>
            </a:r>
            <a:r>
              <a:rPr lang="de-DE" sz="2000" dirty="0" err="1" smtClean="0"/>
              <a:t>case</a:t>
            </a:r>
            <a:r>
              <a:rPr lang="de-DE" sz="2000" dirty="0" smtClean="0"/>
              <a:t> </a:t>
            </a:r>
            <a:r>
              <a:rPr lang="de-DE" sz="2000" dirty="0" err="1" smtClean="0"/>
              <a:t>Bolund</a:t>
            </a:r>
            <a:endParaRPr lang="de-DE" sz="2000" dirty="0" smtClean="0"/>
          </a:p>
          <a:p>
            <a:pPr marL="1111504" marR="34290" lvl="1" indent="-285750">
              <a:spcBef>
                <a:spcPts val="310"/>
              </a:spcBef>
              <a:buFont typeface="Arial" panose="020B0604020202020204" pitchFamily="34" charset="0"/>
              <a:buChar char="•"/>
            </a:pPr>
            <a:r>
              <a:rPr lang="de-DE" sz="2000" dirty="0" err="1" smtClean="0"/>
              <a:t>Incrompressible</a:t>
            </a:r>
            <a:r>
              <a:rPr lang="de-DE" sz="2000" dirty="0" smtClean="0"/>
              <a:t> </a:t>
            </a:r>
            <a:r>
              <a:rPr lang="de-DE" sz="2000" dirty="0" err="1" smtClean="0"/>
              <a:t>flow</a:t>
            </a:r>
            <a:endParaRPr lang="de-DE" sz="2000" dirty="0" smtClean="0"/>
          </a:p>
          <a:p>
            <a:pPr marL="1111504" marR="34290" lvl="1" indent="-285750">
              <a:spcBef>
                <a:spcPts val="310"/>
              </a:spcBef>
              <a:buFont typeface="Arial" panose="020B0604020202020204" pitchFamily="34" charset="0"/>
              <a:buChar char="•"/>
            </a:pPr>
            <a:r>
              <a:rPr lang="de-DE" sz="2000" dirty="0" smtClean="0"/>
              <a:t>Large Eddy </a:t>
            </a:r>
            <a:r>
              <a:rPr lang="de-DE" sz="2000" dirty="0" smtClean="0"/>
              <a:t>Simulation</a:t>
            </a:r>
            <a:endParaRPr lang="de-DE" sz="2000" dirty="0" smtClean="0"/>
          </a:p>
        </p:txBody>
      </p:sp>
      <p:cxnSp>
        <p:nvCxnSpPr>
          <p:cNvPr id="11" name="Gerader Verbinder 10"/>
          <p:cNvCxnSpPr/>
          <p:nvPr/>
        </p:nvCxnSpPr>
        <p:spPr>
          <a:xfrm>
            <a:off x="6096000" y="1489155"/>
            <a:ext cx="0" cy="360040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oliennummernplatzhalter 5"/>
          <p:cNvSpPr>
            <a:spLocks noGrp="1"/>
          </p:cNvSpPr>
          <p:nvPr>
            <p:ph type="sldNum" sz="quarter" idx="14"/>
          </p:nvPr>
        </p:nvSpPr>
        <p:spPr>
          <a:xfrm>
            <a:off x="5818290" y="6381328"/>
            <a:ext cx="720000" cy="221109"/>
          </a:xfrm>
        </p:spPr>
        <p:txBody>
          <a:bodyPr/>
          <a:lstStyle/>
          <a:p>
            <a:pPr algn="ctr"/>
            <a:r>
              <a:rPr lang="de-DE" dirty="0" smtClean="0"/>
              <a:t>14</a:t>
            </a: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6240" y="2170084"/>
            <a:ext cx="3091191" cy="2666259"/>
          </a:xfrm>
          <a:prstGeom prst="rect">
            <a:avLst/>
          </a:prstGeom>
        </p:spPr>
      </p:pic>
      <p:pic>
        <p:nvPicPr>
          <p:cNvPr id="3" name="Grafik 2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5458" y="1484202"/>
            <a:ext cx="3461561" cy="1703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464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Summary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2000" dirty="0" smtClean="0"/>
              <a:t>Minimal </a:t>
            </a:r>
            <a:r>
              <a:rPr lang="de-DE" sz="2000" dirty="0" err="1" smtClean="0"/>
              <a:t>dependencies</a:t>
            </a:r>
            <a:r>
              <a:rPr lang="de-DE" sz="2000" dirty="0" smtClean="0"/>
              <a:t> on </a:t>
            </a:r>
            <a:r>
              <a:rPr lang="de-DE" sz="2000" dirty="0" err="1" smtClean="0"/>
              <a:t>simulation</a:t>
            </a:r>
            <a:r>
              <a:rPr lang="de-DE" sz="2000" dirty="0" smtClean="0"/>
              <a:t> </a:t>
            </a:r>
            <a:r>
              <a:rPr lang="de-DE" sz="2000" dirty="0" err="1" smtClean="0"/>
              <a:t>site</a:t>
            </a:r>
            <a:endParaRPr lang="de-DE" sz="2000" dirty="0"/>
          </a:p>
          <a:p>
            <a:pPr lvl="1"/>
            <a:r>
              <a:rPr lang="de-DE" sz="2000" dirty="0" err="1" smtClean="0"/>
              <a:t>Only</a:t>
            </a:r>
            <a:r>
              <a:rPr lang="de-DE" sz="2000" dirty="0" smtClean="0"/>
              <a:t> </a:t>
            </a:r>
            <a:r>
              <a:rPr lang="de-DE" sz="2000" dirty="0" err="1" smtClean="0"/>
              <a:t>pdi</a:t>
            </a:r>
            <a:r>
              <a:rPr lang="de-DE" sz="2000" dirty="0" smtClean="0"/>
              <a:t> </a:t>
            </a:r>
            <a:r>
              <a:rPr lang="de-DE" sz="2000" dirty="0" err="1" smtClean="0"/>
              <a:t>needed</a:t>
            </a:r>
            <a:r>
              <a:rPr lang="de-DE" sz="2000" dirty="0" smtClean="0"/>
              <a:t> </a:t>
            </a:r>
            <a:endParaRPr lang="de-DE" sz="2000" dirty="0"/>
          </a:p>
          <a:p>
            <a:pPr lvl="2"/>
            <a:r>
              <a:rPr lang="de-DE" sz="2000" b="1" dirty="0" smtClean="0">
                <a:solidFill>
                  <a:schemeClr val="accent3"/>
                </a:solidFill>
              </a:rPr>
              <a:t>All </a:t>
            </a:r>
            <a:r>
              <a:rPr lang="de-DE" sz="2000" b="1" dirty="0" err="1" smtClean="0">
                <a:solidFill>
                  <a:schemeClr val="accent3"/>
                </a:solidFill>
              </a:rPr>
              <a:t>other</a:t>
            </a:r>
            <a:r>
              <a:rPr lang="de-DE" sz="2000" b="1" dirty="0" smtClean="0">
                <a:solidFill>
                  <a:schemeClr val="accent3"/>
                </a:solidFill>
              </a:rPr>
              <a:t> </a:t>
            </a:r>
            <a:r>
              <a:rPr lang="de-DE" sz="2000" b="1" dirty="0" err="1" smtClean="0">
                <a:solidFill>
                  <a:schemeClr val="accent3"/>
                </a:solidFill>
              </a:rPr>
              <a:t>dependencies</a:t>
            </a:r>
            <a:r>
              <a:rPr lang="de-DE" sz="2000" b="1" dirty="0" smtClean="0">
                <a:solidFill>
                  <a:schemeClr val="accent3"/>
                </a:solidFill>
              </a:rPr>
              <a:t> </a:t>
            </a:r>
            <a:r>
              <a:rPr lang="de-DE" sz="2000" b="1" dirty="0" err="1" smtClean="0">
                <a:solidFill>
                  <a:schemeClr val="accent3"/>
                </a:solidFill>
              </a:rPr>
              <a:t>are</a:t>
            </a:r>
            <a:r>
              <a:rPr lang="de-DE" sz="2000" b="1" dirty="0" smtClean="0">
                <a:solidFill>
                  <a:schemeClr val="accent3"/>
                </a:solidFill>
              </a:rPr>
              <a:t> indirekt</a:t>
            </a:r>
            <a:endParaRPr lang="de-DE" sz="2000" b="1" dirty="0">
              <a:solidFill>
                <a:schemeClr val="accent3"/>
              </a:solidFill>
            </a:endParaRPr>
          </a:p>
          <a:p>
            <a:r>
              <a:rPr lang="de-DE" sz="2000" dirty="0" smtClean="0"/>
              <a:t>In-transit </a:t>
            </a:r>
            <a:r>
              <a:rPr lang="de-DE" sz="2000" dirty="0" err="1" smtClean="0"/>
              <a:t>visualization</a:t>
            </a:r>
            <a:endParaRPr lang="de-DE" sz="2000" dirty="0"/>
          </a:p>
          <a:p>
            <a:pPr lvl="1"/>
            <a:r>
              <a:rPr lang="de-DE" sz="2000" dirty="0" smtClean="0"/>
              <a:t>2nd (3rd) </a:t>
            </a:r>
            <a:r>
              <a:rPr lang="de-DE" sz="2000" dirty="0" err="1" smtClean="0"/>
              <a:t>visualization</a:t>
            </a:r>
            <a:r>
              <a:rPr lang="de-DE" sz="2000" dirty="0" smtClean="0"/>
              <a:t> </a:t>
            </a:r>
            <a:r>
              <a:rPr lang="de-DE" sz="2000" dirty="0" err="1" smtClean="0"/>
              <a:t>job</a:t>
            </a:r>
            <a:endParaRPr lang="de-DE" sz="2000" dirty="0"/>
          </a:p>
          <a:p>
            <a:pPr lvl="2"/>
            <a:r>
              <a:rPr lang="de-DE" sz="2000" b="1" dirty="0" smtClean="0">
                <a:solidFill>
                  <a:schemeClr val="accent3"/>
                </a:solidFill>
              </a:rPr>
              <a:t>Independent </a:t>
            </a:r>
            <a:r>
              <a:rPr lang="de-DE" sz="2000" b="1" dirty="0" err="1" smtClean="0">
                <a:solidFill>
                  <a:schemeClr val="accent3"/>
                </a:solidFill>
              </a:rPr>
              <a:t>visualization</a:t>
            </a:r>
            <a:endParaRPr lang="de-DE" sz="2000" b="1" dirty="0">
              <a:solidFill>
                <a:schemeClr val="accent3"/>
              </a:solidFill>
            </a:endParaRPr>
          </a:p>
          <a:p>
            <a:r>
              <a:rPr lang="de-DE" sz="2000" dirty="0" smtClean="0"/>
              <a:t>Easy </a:t>
            </a:r>
            <a:r>
              <a:rPr lang="de-DE" sz="2000" dirty="0" err="1" smtClean="0"/>
              <a:t>configuration</a:t>
            </a:r>
            <a:endParaRPr lang="de-DE" sz="2000" dirty="0" smtClean="0"/>
          </a:p>
          <a:p>
            <a:pPr lvl="1"/>
            <a:r>
              <a:rPr lang="de-DE" sz="2000" dirty="0" smtClean="0"/>
              <a:t>YAML </a:t>
            </a:r>
            <a:r>
              <a:rPr lang="de-DE" sz="2000" dirty="0" err="1" smtClean="0"/>
              <a:t>file</a:t>
            </a:r>
            <a:endParaRPr lang="de-DE" sz="2000" dirty="0"/>
          </a:p>
          <a:p>
            <a:pPr lvl="2"/>
            <a:r>
              <a:rPr lang="de-DE" sz="2000" b="1" dirty="0" smtClean="0">
                <a:solidFill>
                  <a:schemeClr val="accent3"/>
                </a:solidFill>
              </a:rPr>
              <a:t>Simple </a:t>
            </a:r>
            <a:r>
              <a:rPr lang="de-DE" sz="2000" b="1" dirty="0" err="1" smtClean="0">
                <a:solidFill>
                  <a:schemeClr val="accent3"/>
                </a:solidFill>
              </a:rPr>
              <a:t>functions</a:t>
            </a:r>
            <a:r>
              <a:rPr lang="de-DE" sz="2000" b="1" dirty="0" smtClean="0">
                <a:solidFill>
                  <a:schemeClr val="accent3"/>
                </a:solidFill>
              </a:rPr>
              <a:t> </a:t>
            </a:r>
            <a:r>
              <a:rPr lang="de-DE" sz="2000" b="1" dirty="0" err="1" smtClean="0">
                <a:solidFill>
                  <a:schemeClr val="accent3"/>
                </a:solidFill>
              </a:rPr>
              <a:t>to</a:t>
            </a:r>
            <a:r>
              <a:rPr lang="de-DE" sz="2000" b="1" dirty="0" smtClean="0">
                <a:solidFill>
                  <a:schemeClr val="accent3"/>
                </a:solidFill>
              </a:rPr>
              <a:t> </a:t>
            </a:r>
            <a:r>
              <a:rPr lang="de-DE" sz="2000" b="1" dirty="0" err="1" smtClean="0">
                <a:solidFill>
                  <a:schemeClr val="accent3"/>
                </a:solidFill>
              </a:rPr>
              <a:t>setup</a:t>
            </a:r>
            <a:r>
              <a:rPr lang="de-DE" sz="2000" b="1" dirty="0" smtClean="0">
                <a:solidFill>
                  <a:schemeClr val="accent3"/>
                </a:solidFill>
              </a:rPr>
              <a:t> </a:t>
            </a:r>
            <a:r>
              <a:rPr lang="de-DE" sz="2000" b="1" dirty="0" err="1" smtClean="0">
                <a:solidFill>
                  <a:schemeClr val="accent3"/>
                </a:solidFill>
              </a:rPr>
              <a:t>your</a:t>
            </a:r>
            <a:r>
              <a:rPr lang="de-DE" sz="2000" b="1" dirty="0" smtClean="0">
                <a:solidFill>
                  <a:schemeClr val="accent3"/>
                </a:solidFill>
              </a:rPr>
              <a:t> in-transit </a:t>
            </a:r>
            <a:r>
              <a:rPr lang="de-DE" sz="2000" b="1" dirty="0" err="1" smtClean="0">
                <a:solidFill>
                  <a:schemeClr val="accent3"/>
                </a:solidFill>
              </a:rPr>
              <a:t>workflow</a:t>
            </a:r>
            <a:endParaRPr lang="de-DE" sz="2000" b="1" dirty="0">
              <a:solidFill>
                <a:schemeClr val="accent3"/>
              </a:solidFill>
            </a:endParaRPr>
          </a:p>
          <a:p>
            <a:pPr lvl="2"/>
            <a:endParaRPr lang="de-DE" sz="20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 algn="ctr"/>
            <a:r>
              <a:rPr lang="de-DE" dirty="0" smtClean="0"/>
              <a:t>15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15877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Questions</a:t>
            </a:r>
            <a:r>
              <a:rPr lang="de-DE" dirty="0" smtClean="0"/>
              <a:t>?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r>
              <a:rPr lang="de-DE" dirty="0" smtClean="0"/>
              <a:t>16</a:t>
            </a:r>
            <a:endParaRPr lang="de-DE" dirty="0"/>
          </a:p>
        </p:txBody>
      </p:sp>
      <p:sp>
        <p:nvSpPr>
          <p:cNvPr id="7" name="Textplatzhalter 3"/>
          <p:cNvSpPr txBox="1">
            <a:spLocks/>
          </p:cNvSpPr>
          <p:nvPr/>
        </p:nvSpPr>
        <p:spPr>
          <a:xfrm>
            <a:off x="4270078" y="2852936"/>
            <a:ext cx="3816424" cy="50999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113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8800" indent="-342900" algn="l" defTabSz="914400" rtl="0" eaLnBrk="1" latinLnBrk="0" hangingPunct="1">
              <a:lnSpc>
                <a:spcPct val="113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93750" indent="-342900" algn="l" defTabSz="914400" rtl="0" eaLnBrk="1" latinLnBrk="0" hangingPunct="1">
              <a:lnSpc>
                <a:spcPct val="113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2350" indent="-342900" algn="l" defTabSz="914400" rtl="0" eaLnBrk="1" latinLnBrk="0" hangingPunct="1">
              <a:lnSpc>
                <a:spcPct val="113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44600" indent="-342900" algn="l" defTabSz="914400" rtl="0" eaLnBrk="1" latinLnBrk="0" hangingPunct="1">
              <a:lnSpc>
                <a:spcPct val="113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b="1" dirty="0" err="1" smtClean="0">
                <a:solidFill>
                  <a:schemeClr val="accent1"/>
                </a:solidFill>
              </a:rPr>
              <a:t>Thank</a:t>
            </a:r>
            <a:r>
              <a:rPr lang="de-DE" b="1" dirty="0" smtClean="0">
                <a:solidFill>
                  <a:schemeClr val="accent1"/>
                </a:solidFill>
              </a:rPr>
              <a:t> </a:t>
            </a:r>
            <a:r>
              <a:rPr lang="de-DE" b="1" dirty="0" err="1" smtClean="0">
                <a:solidFill>
                  <a:schemeClr val="accent1"/>
                </a:solidFill>
              </a:rPr>
              <a:t>you</a:t>
            </a:r>
            <a:r>
              <a:rPr lang="de-DE" b="1" dirty="0" smtClean="0">
                <a:solidFill>
                  <a:schemeClr val="accent1"/>
                </a:solidFill>
              </a:rPr>
              <a:t> </a:t>
            </a:r>
            <a:r>
              <a:rPr lang="de-DE" b="1" dirty="0" err="1" smtClean="0">
                <a:solidFill>
                  <a:schemeClr val="accent1"/>
                </a:solidFill>
              </a:rPr>
              <a:t>for</a:t>
            </a:r>
            <a:r>
              <a:rPr lang="de-DE" b="1" dirty="0" smtClean="0">
                <a:solidFill>
                  <a:schemeClr val="accent1"/>
                </a:solidFill>
              </a:rPr>
              <a:t> </a:t>
            </a:r>
            <a:r>
              <a:rPr lang="de-DE" b="1" dirty="0" err="1" smtClean="0">
                <a:solidFill>
                  <a:schemeClr val="accent1"/>
                </a:solidFill>
              </a:rPr>
              <a:t>your</a:t>
            </a:r>
            <a:r>
              <a:rPr lang="de-DE" b="1" dirty="0" smtClean="0">
                <a:solidFill>
                  <a:schemeClr val="accent1"/>
                </a:solidFill>
              </a:rPr>
              <a:t> </a:t>
            </a:r>
            <a:r>
              <a:rPr lang="de-DE" b="1" dirty="0" err="1" smtClean="0">
                <a:solidFill>
                  <a:schemeClr val="accent1"/>
                </a:solidFill>
              </a:rPr>
              <a:t>attention</a:t>
            </a:r>
            <a:endParaRPr lang="de-DE" b="1" dirty="0">
              <a:solidFill>
                <a:schemeClr val="accent1"/>
              </a:solidFill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371475" y="3789040"/>
            <a:ext cx="10837093" cy="16712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95000"/>
              </a:lnSpc>
            </a:pPr>
            <a:r>
              <a:rPr lang="de-DE" dirty="0" err="1" smtClean="0"/>
              <a:t>Acknowledgments</a:t>
            </a:r>
            <a:r>
              <a:rPr lang="de-DE" dirty="0" smtClean="0"/>
              <a:t>:</a:t>
            </a:r>
          </a:p>
          <a:p>
            <a:pPr>
              <a:lnSpc>
                <a:spcPct val="95000"/>
              </a:lnSpc>
            </a:pPr>
            <a:r>
              <a:rPr lang="en-US" dirty="0"/>
              <a:t>This work was supported by the European Council under the Horizon 2020 Project Energy oriented Center of Excellence for computing applications - </a:t>
            </a:r>
            <a:r>
              <a:rPr lang="en-US" dirty="0" err="1"/>
              <a:t>EoCoE</a:t>
            </a:r>
            <a:r>
              <a:rPr lang="en-US" dirty="0"/>
              <a:t> II, grant agreement No </a:t>
            </a:r>
            <a:r>
              <a:rPr lang="en-US" dirty="0" smtClean="0"/>
              <a:t>824158</a:t>
            </a:r>
            <a:r>
              <a:rPr lang="en-US" dirty="0"/>
              <a:t> </a:t>
            </a:r>
            <a:r>
              <a:rPr lang="en-US" dirty="0" smtClean="0"/>
              <a:t>and </a:t>
            </a:r>
            <a:r>
              <a:rPr lang="en-US" dirty="0" err="1"/>
              <a:t>CoEC</a:t>
            </a:r>
            <a:r>
              <a:rPr lang="en-US" dirty="0"/>
              <a:t>, grant agreement No 952181</a:t>
            </a:r>
          </a:p>
          <a:p>
            <a:pPr>
              <a:lnSpc>
                <a:spcPct val="95000"/>
              </a:lnSpc>
            </a:pPr>
            <a:endParaRPr lang="en-US" dirty="0" smtClean="0"/>
          </a:p>
          <a:p>
            <a:pPr>
              <a:lnSpc>
                <a:spcPct val="95000"/>
              </a:lnSpc>
            </a:pPr>
            <a:r>
              <a:rPr lang="en-US" dirty="0" smtClean="0"/>
              <a:t>Additional thanks to the PDI-developer </a:t>
            </a:r>
            <a:r>
              <a:rPr lang="en-US" dirty="0" smtClean="0"/>
              <a:t>team as </a:t>
            </a:r>
            <a:r>
              <a:rPr lang="en-US" dirty="0" smtClean="0"/>
              <a:t>well as the ATML Vis group from JSC.</a:t>
            </a:r>
            <a:endParaRPr lang="de-DE" dirty="0" err="1" smtClean="0"/>
          </a:p>
        </p:txBody>
      </p:sp>
    </p:spTree>
    <p:extLst>
      <p:ext uri="{BB962C8B-B14F-4D97-AF65-F5344CB8AC3E}">
        <p14:creationId xmlns:p14="http://schemas.microsoft.com/office/powerpoint/2010/main" val="3066830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Outline</a:t>
            </a:r>
            <a:endParaRPr lang="de-DE" dirty="0"/>
          </a:p>
        </p:txBody>
      </p:sp>
      <p:sp>
        <p:nvSpPr>
          <p:cNvPr id="9" name="Rechteck 8"/>
          <p:cNvSpPr/>
          <p:nvPr/>
        </p:nvSpPr>
        <p:spPr>
          <a:xfrm>
            <a:off x="371474" y="1489155"/>
            <a:ext cx="5724526" cy="3862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54304" marR="34290" indent="-285750">
              <a:spcBef>
                <a:spcPts val="310"/>
              </a:spcBef>
              <a:buFont typeface="Arial" panose="020B0604020202020204" pitchFamily="34" charset="0"/>
              <a:buChar char="•"/>
            </a:pPr>
            <a:r>
              <a:rPr lang="en-US" sz="2000" dirty="0" smtClean="0"/>
              <a:t>Motivation</a:t>
            </a:r>
          </a:p>
          <a:p>
            <a:pPr marL="654304" marR="34290" indent="-285750">
              <a:spcBef>
                <a:spcPts val="310"/>
              </a:spcBef>
              <a:buFont typeface="Arial" panose="020B0604020202020204" pitchFamily="34" charset="0"/>
              <a:buChar char="•"/>
            </a:pPr>
            <a:r>
              <a:rPr lang="en-US" sz="2000" dirty="0" smtClean="0"/>
              <a:t>PDI</a:t>
            </a:r>
          </a:p>
          <a:p>
            <a:pPr marL="654304" marR="34290" indent="-285750">
              <a:spcBef>
                <a:spcPts val="310"/>
              </a:spcBef>
              <a:buFont typeface="Arial" panose="020B0604020202020204" pitchFamily="34" charset="0"/>
              <a:buChar char="•"/>
            </a:pPr>
            <a:r>
              <a:rPr lang="en-US" sz="2000" dirty="0" smtClean="0"/>
              <a:t>Design decisions</a:t>
            </a:r>
          </a:p>
          <a:p>
            <a:pPr marL="1111504" marR="34290" lvl="1" indent="-285750">
              <a:spcBef>
                <a:spcPts val="310"/>
              </a:spcBef>
              <a:buFont typeface="Arial" panose="020B0604020202020204" pitchFamily="34" charset="0"/>
              <a:buChar char="•"/>
            </a:pPr>
            <a:r>
              <a:rPr lang="en-US" sz="2000" dirty="0" smtClean="0"/>
              <a:t>Sensei</a:t>
            </a:r>
          </a:p>
          <a:p>
            <a:pPr marL="1111504" marR="34290" lvl="1" indent="-285750">
              <a:spcBef>
                <a:spcPts val="310"/>
              </a:spcBef>
              <a:buFont typeface="Arial" panose="020B0604020202020204" pitchFamily="34" charset="0"/>
              <a:buChar char="•"/>
            </a:pPr>
            <a:r>
              <a:rPr lang="en-US" sz="2000" dirty="0" smtClean="0"/>
              <a:t>Adios2</a:t>
            </a:r>
          </a:p>
          <a:p>
            <a:pPr marL="1111504" marR="34290" lvl="1" indent="-285750">
              <a:spcBef>
                <a:spcPts val="310"/>
              </a:spcBef>
              <a:buFont typeface="Arial" panose="020B0604020202020204" pitchFamily="34" charset="0"/>
              <a:buChar char="•"/>
            </a:pPr>
            <a:r>
              <a:rPr lang="en-US" sz="2000" dirty="0" err="1" smtClean="0"/>
              <a:t>ParaView</a:t>
            </a:r>
            <a:r>
              <a:rPr lang="en-US" sz="2000" dirty="0" smtClean="0"/>
              <a:t> Catalyst</a:t>
            </a:r>
          </a:p>
          <a:p>
            <a:pPr marL="654304" marR="34290" indent="-285750">
              <a:spcBef>
                <a:spcPts val="310"/>
              </a:spcBef>
              <a:buFont typeface="Arial" panose="020B0604020202020204" pitchFamily="34" charset="0"/>
              <a:buChar char="•"/>
            </a:pPr>
            <a:r>
              <a:rPr lang="en-US" sz="2000" dirty="0" smtClean="0"/>
              <a:t>Usage</a:t>
            </a:r>
          </a:p>
          <a:p>
            <a:pPr marL="1111504" marR="34290" lvl="1" indent="-285750">
              <a:spcBef>
                <a:spcPts val="310"/>
              </a:spcBef>
              <a:buFont typeface="Arial" panose="020B0604020202020204" pitchFamily="34" charset="0"/>
              <a:buChar char="•"/>
            </a:pPr>
            <a:r>
              <a:rPr lang="en-US" sz="2000" dirty="0" smtClean="0"/>
              <a:t>PDI integration</a:t>
            </a:r>
          </a:p>
          <a:p>
            <a:pPr marL="1111504" marR="34290" lvl="1" indent="-285750">
              <a:spcBef>
                <a:spcPts val="310"/>
              </a:spcBef>
              <a:buFont typeface="Arial" panose="020B0604020202020204" pitchFamily="34" charset="0"/>
              <a:buChar char="•"/>
            </a:pPr>
            <a:r>
              <a:rPr lang="en-US" sz="2000" dirty="0" smtClean="0"/>
              <a:t>YAML file</a:t>
            </a:r>
          </a:p>
          <a:p>
            <a:pPr marL="1111504" marR="34290" lvl="1" indent="-285750">
              <a:spcBef>
                <a:spcPts val="310"/>
              </a:spcBef>
              <a:buFont typeface="Arial" panose="020B0604020202020204" pitchFamily="34" charset="0"/>
              <a:buChar char="•"/>
            </a:pPr>
            <a:r>
              <a:rPr lang="en-US" sz="2000" dirty="0" smtClean="0"/>
              <a:t>Catalyst</a:t>
            </a:r>
          </a:p>
          <a:p>
            <a:pPr marL="654304" marR="34290" indent="-285750">
              <a:spcBef>
                <a:spcPts val="310"/>
              </a:spcBef>
              <a:buFont typeface="Arial" panose="020B0604020202020204" pitchFamily="34" charset="0"/>
              <a:buChar char="•"/>
            </a:pPr>
            <a:r>
              <a:rPr lang="en-US" sz="2000" dirty="0" smtClean="0"/>
              <a:t>Example </a:t>
            </a:r>
            <a:r>
              <a:rPr lang="en-US" sz="2000" dirty="0" err="1" smtClean="0"/>
              <a:t>Bolund</a:t>
            </a:r>
            <a:endParaRPr lang="en-US" sz="2000" dirty="0" smtClean="0"/>
          </a:p>
        </p:txBody>
      </p:sp>
      <p:cxnSp>
        <p:nvCxnSpPr>
          <p:cNvPr id="11" name="Gerader Verbinder 10"/>
          <p:cNvCxnSpPr/>
          <p:nvPr/>
        </p:nvCxnSpPr>
        <p:spPr>
          <a:xfrm>
            <a:off x="6096000" y="1489155"/>
            <a:ext cx="0" cy="360040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oliennummernplatzhalter 5"/>
          <p:cNvSpPr>
            <a:spLocks noGrp="1"/>
          </p:cNvSpPr>
          <p:nvPr>
            <p:ph type="sldNum" sz="quarter" idx="14"/>
          </p:nvPr>
        </p:nvSpPr>
        <p:spPr>
          <a:xfrm>
            <a:off x="5818290" y="6381328"/>
            <a:ext cx="720000" cy="221109"/>
          </a:xfrm>
        </p:spPr>
        <p:txBody>
          <a:bodyPr/>
          <a:lstStyle/>
          <a:p>
            <a:pPr algn="ctr"/>
            <a:r>
              <a:rPr lang="de-DE" dirty="0"/>
              <a:t>2</a:t>
            </a: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8152" y="1296270"/>
            <a:ext cx="6022462" cy="4439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4154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  <a:endParaRPr lang="de-DE" dirty="0"/>
          </a:p>
        </p:txBody>
      </p:sp>
      <p:sp>
        <p:nvSpPr>
          <p:cNvPr id="4" name="Textplatzhalter 3"/>
          <p:cNvSpPr txBox="1">
            <a:spLocks/>
          </p:cNvSpPr>
          <p:nvPr/>
        </p:nvSpPr>
        <p:spPr>
          <a:xfrm>
            <a:off x="371475" y="886390"/>
            <a:ext cx="8424672" cy="50999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113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8800" indent="-342900" algn="l" defTabSz="914400" rtl="0" eaLnBrk="1" latinLnBrk="0" hangingPunct="1">
              <a:lnSpc>
                <a:spcPct val="113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93750" indent="-342900" algn="l" defTabSz="914400" rtl="0" eaLnBrk="1" latinLnBrk="0" hangingPunct="1">
              <a:lnSpc>
                <a:spcPct val="113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2350" indent="-342900" algn="l" defTabSz="914400" rtl="0" eaLnBrk="1" latinLnBrk="0" hangingPunct="1">
              <a:lnSpc>
                <a:spcPct val="113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44600" indent="-342900" algn="l" defTabSz="914400" rtl="0" eaLnBrk="1" latinLnBrk="0" hangingPunct="1">
              <a:lnSpc>
                <a:spcPct val="113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b="1" dirty="0" err="1" smtClean="0">
                <a:solidFill>
                  <a:schemeClr val="accent1"/>
                </a:solidFill>
              </a:rPr>
              <a:t>What</a:t>
            </a:r>
            <a:r>
              <a:rPr lang="de-DE" b="1" dirty="0" smtClean="0">
                <a:solidFill>
                  <a:schemeClr val="accent1"/>
                </a:solidFill>
              </a:rPr>
              <a:t> do </a:t>
            </a:r>
            <a:r>
              <a:rPr lang="de-DE" b="1" dirty="0" err="1" smtClean="0">
                <a:solidFill>
                  <a:schemeClr val="accent1"/>
                </a:solidFill>
              </a:rPr>
              <a:t>we</a:t>
            </a:r>
            <a:r>
              <a:rPr lang="de-DE" b="1" dirty="0" smtClean="0">
                <a:solidFill>
                  <a:schemeClr val="accent1"/>
                </a:solidFill>
              </a:rPr>
              <a:t> </a:t>
            </a:r>
            <a:r>
              <a:rPr lang="de-DE" b="1" dirty="0" err="1" smtClean="0">
                <a:solidFill>
                  <a:schemeClr val="accent1"/>
                </a:solidFill>
              </a:rPr>
              <a:t>need</a:t>
            </a:r>
            <a:r>
              <a:rPr lang="de-DE" b="1" dirty="0" smtClean="0">
                <a:solidFill>
                  <a:schemeClr val="accent1"/>
                </a:solidFill>
              </a:rPr>
              <a:t>?</a:t>
            </a:r>
            <a:endParaRPr lang="de-DE" b="1" dirty="0">
              <a:solidFill>
                <a:schemeClr val="accent1"/>
              </a:solidFill>
            </a:endParaRPr>
          </a:p>
        </p:txBody>
      </p:sp>
      <p:cxnSp>
        <p:nvCxnSpPr>
          <p:cNvPr id="11" name="Gerader Verbinder 10"/>
          <p:cNvCxnSpPr/>
          <p:nvPr/>
        </p:nvCxnSpPr>
        <p:spPr>
          <a:xfrm>
            <a:off x="6096000" y="1489155"/>
            <a:ext cx="0" cy="360040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eck 9"/>
          <p:cNvSpPr/>
          <p:nvPr/>
        </p:nvSpPr>
        <p:spPr>
          <a:xfrm>
            <a:off x="371474" y="1489155"/>
            <a:ext cx="5724526" cy="17235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54304" marR="34290" indent="-285750">
              <a:lnSpc>
                <a:spcPct val="95825"/>
              </a:lnSpc>
              <a:spcBef>
                <a:spcPts val="310"/>
              </a:spcBef>
              <a:buFont typeface="Arial" panose="020B0604020202020204" pitchFamily="34" charset="0"/>
              <a:buChar char="•"/>
            </a:pPr>
            <a:r>
              <a:rPr lang="en-US" sz="2000" dirty="0" smtClean="0"/>
              <a:t>Minimal </a:t>
            </a:r>
            <a:r>
              <a:rPr lang="en-US" sz="2000" dirty="0" smtClean="0"/>
              <a:t>dependencies for simulation code</a:t>
            </a:r>
          </a:p>
          <a:p>
            <a:pPr marL="654304" marR="34290" indent="-285750">
              <a:lnSpc>
                <a:spcPct val="95825"/>
              </a:lnSpc>
              <a:spcBef>
                <a:spcPts val="310"/>
              </a:spcBef>
              <a:buFont typeface="Arial" panose="020B0604020202020204" pitchFamily="34" charset="0"/>
              <a:buChar char="•"/>
            </a:pPr>
            <a:r>
              <a:rPr lang="en-US" sz="2000" dirty="0" smtClean="0"/>
              <a:t>Error resistant visualization</a:t>
            </a:r>
          </a:p>
          <a:p>
            <a:pPr marL="654304" marR="34290" indent="-285750">
              <a:lnSpc>
                <a:spcPct val="95825"/>
              </a:lnSpc>
              <a:spcBef>
                <a:spcPts val="310"/>
              </a:spcBef>
              <a:buFont typeface="Arial" panose="020B0604020202020204" pitchFamily="34" charset="0"/>
              <a:buChar char="•"/>
            </a:pPr>
            <a:r>
              <a:rPr lang="en-US" sz="2000" dirty="0" smtClean="0"/>
              <a:t>Minimal influence on simulation</a:t>
            </a:r>
          </a:p>
          <a:p>
            <a:pPr marL="654304" marR="34290" indent="-285750">
              <a:lnSpc>
                <a:spcPct val="95825"/>
              </a:lnSpc>
              <a:spcBef>
                <a:spcPts val="310"/>
              </a:spcBef>
              <a:buFont typeface="Arial" panose="020B0604020202020204" pitchFamily="34" charset="0"/>
              <a:buChar char="•"/>
            </a:pPr>
            <a:r>
              <a:rPr lang="en-US" sz="2000" dirty="0" smtClean="0"/>
              <a:t>Easy to </a:t>
            </a:r>
            <a:r>
              <a:rPr lang="en-US" sz="2000" dirty="0" smtClean="0"/>
              <a:t>use</a:t>
            </a:r>
            <a:endParaRPr lang="en-US" sz="2000" dirty="0" smtClean="0"/>
          </a:p>
          <a:p>
            <a:pPr marL="1111504" marR="34290" lvl="1" indent="-285750">
              <a:lnSpc>
                <a:spcPct val="95825"/>
              </a:lnSpc>
              <a:spcBef>
                <a:spcPts val="310"/>
              </a:spcBef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17" name="Foliennummernplatzhalter 5"/>
          <p:cNvSpPr>
            <a:spLocks noGrp="1"/>
          </p:cNvSpPr>
          <p:nvPr>
            <p:ph type="sldNum" sz="quarter" idx="14"/>
          </p:nvPr>
        </p:nvSpPr>
        <p:spPr>
          <a:xfrm>
            <a:off x="5818290" y="6381328"/>
            <a:ext cx="720000" cy="221109"/>
          </a:xfrm>
        </p:spPr>
        <p:txBody>
          <a:bodyPr/>
          <a:lstStyle/>
          <a:p>
            <a:pPr algn="ctr"/>
            <a:r>
              <a:rPr lang="de-DE" dirty="0" smtClean="0"/>
              <a:t>3</a:t>
            </a:r>
            <a:endParaRPr lang="de-DE" dirty="0"/>
          </a:p>
        </p:txBody>
      </p:sp>
      <p:pic>
        <p:nvPicPr>
          <p:cNvPr id="12" name="Grafik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9762" y="2039287"/>
            <a:ext cx="5540763" cy="2991928"/>
          </a:xfrm>
          <a:prstGeom prst="rect">
            <a:avLst/>
          </a:prstGeom>
        </p:spPr>
      </p:pic>
      <p:sp>
        <p:nvSpPr>
          <p:cNvPr id="13" name="Rechteck 12"/>
          <p:cNvSpPr/>
          <p:nvPr/>
        </p:nvSpPr>
        <p:spPr>
          <a:xfrm>
            <a:off x="8400256" y="4869160"/>
            <a:ext cx="936104" cy="3600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5000"/>
              </a:lnSpc>
            </a:pPr>
            <a:endParaRPr lang="de-DE" sz="2400" dirty="0" err="1" smtClean="0"/>
          </a:p>
        </p:txBody>
      </p:sp>
      <p:sp>
        <p:nvSpPr>
          <p:cNvPr id="18" name="Textfeld 17"/>
          <p:cNvSpPr txBox="1"/>
          <p:nvPr/>
        </p:nvSpPr>
        <p:spPr>
          <a:xfrm>
            <a:off x="10128448" y="4885590"/>
            <a:ext cx="1620957" cy="1800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5000"/>
              </a:lnSpc>
            </a:pPr>
            <a:r>
              <a:rPr lang="de-DE" sz="600" dirty="0"/>
              <a:t>https://sensei-insitu.org/tutorials/sc19.html</a:t>
            </a:r>
            <a:endParaRPr lang="de-DE" sz="600" dirty="0" smtClean="0"/>
          </a:p>
        </p:txBody>
      </p:sp>
    </p:spTree>
    <p:extLst>
      <p:ext uri="{BB962C8B-B14F-4D97-AF65-F5344CB8AC3E}">
        <p14:creationId xmlns:p14="http://schemas.microsoft.com/office/powerpoint/2010/main" val="3504951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 algn="ctr"/>
            <a:r>
              <a:rPr lang="de-DE" dirty="0" smtClean="0"/>
              <a:t>4</a:t>
            </a:r>
            <a:endParaRPr lang="de-DE" dirty="0"/>
          </a:p>
        </p:txBody>
      </p:sp>
      <p:sp>
        <p:nvSpPr>
          <p:cNvPr id="10" name="Titel 1"/>
          <p:cNvSpPr txBox="1">
            <a:spLocks/>
          </p:cNvSpPr>
          <p:nvPr/>
        </p:nvSpPr>
        <p:spPr>
          <a:xfrm>
            <a:off x="394594" y="332656"/>
            <a:ext cx="11449050" cy="112478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14000"/>
              </a:lnSpc>
              <a:spcBef>
                <a:spcPct val="0"/>
              </a:spcBef>
              <a:buNone/>
              <a:defRPr sz="3200" b="1" kern="1200" cap="all" spc="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 smtClean="0"/>
              <a:t>Design</a:t>
            </a:r>
            <a:endParaRPr lang="de-DE" dirty="0"/>
          </a:p>
        </p:txBody>
      </p:sp>
      <p:graphicFrame>
        <p:nvGraphicFramePr>
          <p:cNvPr id="2" name="Objek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38073801"/>
              </p:ext>
            </p:extLst>
          </p:nvPr>
        </p:nvGraphicFramePr>
        <p:xfrm>
          <a:off x="2135560" y="1196752"/>
          <a:ext cx="7840036" cy="43204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1" name="PDF" r:id="rId4" imgW="0" imgH="360" progId="FoxitReader.Document">
                  <p:embed/>
                </p:oleObj>
              </mc:Choice>
              <mc:Fallback>
                <p:oleObj name="PDF" r:id="rId4" imgW="0" imgH="360" progId="FoxitReader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35560" y="1196752"/>
                        <a:ext cx="7840036" cy="43204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21872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PDI Data Interface</a:t>
            </a:r>
            <a:endParaRPr lang="de-DE" dirty="0"/>
          </a:p>
        </p:txBody>
      </p:sp>
      <p:sp>
        <p:nvSpPr>
          <p:cNvPr id="9" name="Rechteck 8"/>
          <p:cNvSpPr/>
          <p:nvPr/>
        </p:nvSpPr>
        <p:spPr>
          <a:xfrm>
            <a:off x="371474" y="1489155"/>
            <a:ext cx="5724526" cy="24776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54304" marR="34290" indent="-285750">
              <a:spcBef>
                <a:spcPts val="310"/>
              </a:spcBef>
              <a:buFont typeface="Arial" panose="020B0604020202020204" pitchFamily="34" charset="0"/>
              <a:buChar char="•"/>
            </a:pPr>
            <a:r>
              <a:rPr lang="en-US" sz="2000" dirty="0" smtClean="0"/>
              <a:t>Decouple I/O from HPC codes</a:t>
            </a:r>
          </a:p>
          <a:p>
            <a:pPr marL="654304" marR="34290" indent="-285750">
              <a:spcBef>
                <a:spcPts val="310"/>
              </a:spcBef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654304" marR="34290" indent="-285750">
              <a:spcBef>
                <a:spcPts val="310"/>
              </a:spcBef>
              <a:buFont typeface="Arial" panose="020B0604020202020204" pitchFamily="34" charset="0"/>
              <a:buChar char="•"/>
            </a:pPr>
            <a:r>
              <a:rPr lang="en-US" sz="2000" dirty="0" smtClean="0"/>
              <a:t>3 parts:</a:t>
            </a:r>
          </a:p>
          <a:p>
            <a:pPr marL="1111504" marR="34290" lvl="1" indent="-285750">
              <a:spcBef>
                <a:spcPts val="310"/>
              </a:spcBef>
              <a:buFont typeface="Arial" panose="020B0604020202020204" pitchFamily="34" charset="0"/>
              <a:buChar char="•"/>
            </a:pPr>
            <a:r>
              <a:rPr lang="en-US" sz="2000" dirty="0" smtClean="0"/>
              <a:t>PDI core</a:t>
            </a:r>
          </a:p>
          <a:p>
            <a:pPr marL="1111504" marR="34290" lvl="1" indent="-285750">
              <a:spcBef>
                <a:spcPts val="310"/>
              </a:spcBef>
              <a:buFont typeface="Arial" panose="020B0604020202020204" pitchFamily="34" charset="0"/>
              <a:buChar char="•"/>
            </a:pPr>
            <a:r>
              <a:rPr lang="en-US" sz="2000" dirty="0" smtClean="0"/>
              <a:t>Specification tree</a:t>
            </a:r>
          </a:p>
          <a:p>
            <a:pPr marL="1111504" marR="34290" lvl="1" indent="-285750">
              <a:spcBef>
                <a:spcPts val="310"/>
              </a:spcBef>
              <a:buFont typeface="Arial" panose="020B0604020202020204" pitchFamily="34" charset="0"/>
              <a:buChar char="•"/>
            </a:pPr>
            <a:r>
              <a:rPr lang="en-US" sz="2000" dirty="0" smtClean="0"/>
              <a:t>Plugins</a:t>
            </a:r>
          </a:p>
          <a:p>
            <a:pPr marL="654304" marR="34290" indent="-285750">
              <a:spcBef>
                <a:spcPts val="310"/>
              </a:spcBef>
              <a:buFont typeface="Arial" panose="020B0604020202020204" pitchFamily="34" charset="0"/>
              <a:buChar char="•"/>
            </a:pPr>
            <a:endParaRPr lang="en-US" sz="2000" dirty="0" smtClean="0"/>
          </a:p>
        </p:txBody>
      </p:sp>
      <p:cxnSp>
        <p:nvCxnSpPr>
          <p:cNvPr id="11" name="Gerader Verbinder 10"/>
          <p:cNvCxnSpPr/>
          <p:nvPr/>
        </p:nvCxnSpPr>
        <p:spPr>
          <a:xfrm>
            <a:off x="6096000" y="1489155"/>
            <a:ext cx="0" cy="360040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oliennummernplatzhalter 5"/>
          <p:cNvSpPr>
            <a:spLocks noGrp="1"/>
          </p:cNvSpPr>
          <p:nvPr>
            <p:ph type="sldNum" sz="quarter" idx="14"/>
          </p:nvPr>
        </p:nvSpPr>
        <p:spPr>
          <a:xfrm>
            <a:off x="5818290" y="6381328"/>
            <a:ext cx="720000" cy="221109"/>
          </a:xfrm>
        </p:spPr>
        <p:txBody>
          <a:bodyPr/>
          <a:lstStyle/>
          <a:p>
            <a:pPr algn="ctr"/>
            <a:r>
              <a:rPr lang="de-DE" dirty="0" smtClean="0"/>
              <a:t>5</a:t>
            </a:r>
            <a:endParaRPr lang="de-DE" dirty="0"/>
          </a:p>
        </p:txBody>
      </p:sp>
      <p:graphicFrame>
        <p:nvGraphicFramePr>
          <p:cNvPr id="3" name="Objek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72074712"/>
              </p:ext>
            </p:extLst>
          </p:nvPr>
        </p:nvGraphicFramePr>
        <p:xfrm>
          <a:off x="7104112" y="751975"/>
          <a:ext cx="4104456" cy="48177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2" name="PDF" r:id="rId4" imgW="0" imgH="360" progId="FoxitReader.Document">
                  <p:embed/>
                </p:oleObj>
              </mc:Choice>
              <mc:Fallback>
                <p:oleObj name="PDF" r:id="rId4" imgW="0" imgH="360" progId="FoxitReader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104112" y="751975"/>
                        <a:ext cx="4104456" cy="481779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feld 6"/>
          <p:cNvSpPr txBox="1"/>
          <p:nvPr/>
        </p:nvSpPr>
        <p:spPr>
          <a:xfrm>
            <a:off x="364700" y="5450509"/>
            <a:ext cx="2863284" cy="530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5000"/>
              </a:lnSpc>
            </a:pPr>
            <a:r>
              <a:rPr lang="en-US" sz="1000" dirty="0">
                <a:hlinkClick r:id="rId6"/>
              </a:rPr>
              <a:t>https://</a:t>
            </a:r>
            <a:r>
              <a:rPr lang="en-US" sz="1000" dirty="0" smtClean="0">
                <a:hlinkClick r:id="rId6"/>
              </a:rPr>
              <a:t>pdi.julien-bigot.fr/1.2/</a:t>
            </a:r>
            <a:endParaRPr lang="en-US" sz="1000" dirty="0" smtClean="0"/>
          </a:p>
          <a:p>
            <a:pPr>
              <a:lnSpc>
                <a:spcPct val="95000"/>
              </a:lnSpc>
            </a:pPr>
            <a:r>
              <a:rPr lang="en-US" sz="1000" dirty="0">
                <a:hlinkClick r:id="rId7"/>
              </a:rPr>
              <a:t>https://</a:t>
            </a:r>
            <a:r>
              <a:rPr lang="en-US" sz="1000" dirty="0" smtClean="0">
                <a:hlinkClick r:id="rId7"/>
              </a:rPr>
              <a:t>gitlab.maisondelasimulation.fr/pdidev/pdi</a:t>
            </a:r>
            <a:endParaRPr lang="en-US" sz="1000" dirty="0" smtClean="0"/>
          </a:p>
          <a:p>
            <a:pPr>
              <a:lnSpc>
                <a:spcPct val="95000"/>
              </a:lnSpc>
            </a:pPr>
            <a:r>
              <a:rPr lang="en-US" sz="1000" dirty="0"/>
              <a:t>https://hal.archives-ouvertes.fr/hal-01587075</a:t>
            </a:r>
            <a:endParaRPr lang="en-US" sz="1000" dirty="0" smtClean="0"/>
          </a:p>
        </p:txBody>
      </p:sp>
    </p:spTree>
    <p:extLst>
      <p:ext uri="{BB962C8B-B14F-4D97-AF65-F5344CB8AC3E}">
        <p14:creationId xmlns:p14="http://schemas.microsoft.com/office/powerpoint/2010/main" val="30818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/>
          <p:cNvSpPr>
            <a:spLocks noGrp="1"/>
          </p:cNvSpPr>
          <p:nvPr>
            <p:ph type="sldNum" sz="quarter" idx="14"/>
          </p:nvPr>
        </p:nvSpPr>
        <p:spPr>
          <a:xfrm>
            <a:off x="4162106" y="6212538"/>
            <a:ext cx="720000" cy="221109"/>
          </a:xfrm>
        </p:spPr>
        <p:txBody>
          <a:bodyPr/>
          <a:lstStyle/>
          <a:p>
            <a:pPr algn="ctr"/>
            <a:fld id="{A52F4D17-1AD6-42D9-B93A-EB002C62F438}" type="slidenum">
              <a:rPr lang="de-DE" smtClean="0"/>
              <a:pPr algn="ctr"/>
              <a:t>6</a:t>
            </a:fld>
            <a:endParaRPr lang="de-DE" dirty="0"/>
          </a:p>
        </p:txBody>
      </p:sp>
      <p:sp>
        <p:nvSpPr>
          <p:cNvPr id="62" name="Rechteck 61"/>
          <p:cNvSpPr/>
          <p:nvPr/>
        </p:nvSpPr>
        <p:spPr>
          <a:xfrm>
            <a:off x="1919536" y="692696"/>
            <a:ext cx="7543801" cy="2758039"/>
          </a:xfrm>
          <a:prstGeom prst="rect">
            <a:avLst/>
          </a:prstGeom>
          <a:solidFill>
            <a:srgbClr val="E7E6E6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3" name="Abgerundetes Rechteck 62"/>
          <p:cNvSpPr/>
          <p:nvPr/>
        </p:nvSpPr>
        <p:spPr>
          <a:xfrm>
            <a:off x="6211269" y="935505"/>
            <a:ext cx="2575249" cy="1181963"/>
          </a:xfrm>
          <a:prstGeom prst="roundRect">
            <a:avLst>
              <a:gd name="adj" fmla="val 8055"/>
            </a:avLst>
          </a:prstGeom>
          <a:solidFill>
            <a:sysClr val="window" lastClr="FFFFFF">
              <a:lumMod val="95000"/>
            </a:sysClr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4" name="Abgerundetes Rechteck 63"/>
          <p:cNvSpPr/>
          <p:nvPr/>
        </p:nvSpPr>
        <p:spPr>
          <a:xfrm>
            <a:off x="2264770" y="1687759"/>
            <a:ext cx="2575249" cy="1181963"/>
          </a:xfrm>
          <a:prstGeom prst="roundRect">
            <a:avLst>
              <a:gd name="adj" fmla="val 8055"/>
            </a:avLst>
          </a:prstGeom>
          <a:solidFill>
            <a:sysClr val="window" lastClr="FFFFFF">
              <a:lumMod val="95000"/>
            </a:sysClr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5" name="Abgerundetes Rechteck 64"/>
          <p:cNvSpPr/>
          <p:nvPr/>
        </p:nvSpPr>
        <p:spPr>
          <a:xfrm>
            <a:off x="2264769" y="2888650"/>
            <a:ext cx="3508309" cy="344384"/>
          </a:xfrm>
          <a:prstGeom prst="roundRect">
            <a:avLst/>
          </a:prstGeom>
          <a:solidFill>
            <a:sysClr val="window" lastClr="FFFFFF">
              <a:lumMod val="85000"/>
            </a:sysClr>
          </a:solidFill>
          <a:ln w="12700" cap="flat" cmpd="sng" algn="ctr">
            <a:solidFill>
              <a:sysClr val="window" lastClr="FFFFFF">
                <a:lumMod val="50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Python Interpreter A.1</a:t>
            </a:r>
          </a:p>
        </p:txBody>
      </p:sp>
      <p:sp>
        <p:nvSpPr>
          <p:cNvPr id="66" name="Abgerundetes Rechteck 65"/>
          <p:cNvSpPr/>
          <p:nvPr/>
        </p:nvSpPr>
        <p:spPr>
          <a:xfrm>
            <a:off x="2403080" y="2085532"/>
            <a:ext cx="1399592" cy="733097"/>
          </a:xfrm>
          <a:prstGeom prst="roundRect">
            <a:avLst/>
          </a:prstGeom>
          <a:solidFill>
            <a:srgbClr val="70AD47">
              <a:lumMod val="20000"/>
              <a:lumOff val="80000"/>
            </a:srgbClr>
          </a:solidFill>
          <a:ln w="12700" cap="flat" cmpd="sng" algn="ctr">
            <a:solidFill>
              <a:sysClr val="window" lastClr="FFFFFF">
                <a:lumMod val="50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Python:</a:t>
            </a:r>
            <a:b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Simulation</a:t>
            </a:r>
          </a:p>
        </p:txBody>
      </p:sp>
      <p:sp>
        <p:nvSpPr>
          <p:cNvPr id="67" name="Abgerundetes Rechteck 66"/>
          <p:cNvSpPr/>
          <p:nvPr/>
        </p:nvSpPr>
        <p:spPr>
          <a:xfrm>
            <a:off x="2407096" y="1773286"/>
            <a:ext cx="1418035" cy="306222"/>
          </a:xfrm>
          <a:prstGeom prst="roundRect">
            <a:avLst/>
          </a:prstGeom>
          <a:solidFill>
            <a:srgbClr val="FFC000">
              <a:lumMod val="40000"/>
              <a:lumOff val="60000"/>
            </a:srgbClr>
          </a:solidFill>
          <a:ln w="12700" cap="flat" cmpd="sng" algn="ctr">
            <a:solidFill>
              <a:sysClr val="window" lastClr="FFFFFF">
                <a:lumMod val="50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memory</a:t>
            </a:r>
            <a:endParaRPr kumimoji="0" lang="de-DE" sz="1200" b="0" i="0" u="none" strike="noStrike" kern="1200" cap="none" spc="0" normalizeH="0" baseline="0" noProof="0" dirty="0" smtClean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8" name="Abgerundetes Rechteck 67"/>
          <p:cNvSpPr/>
          <p:nvPr/>
        </p:nvSpPr>
        <p:spPr>
          <a:xfrm>
            <a:off x="3590783" y="1812314"/>
            <a:ext cx="1883135" cy="943395"/>
          </a:xfrm>
          <a:prstGeom prst="roundRect">
            <a:avLst/>
          </a:prstGeom>
          <a:solidFill>
            <a:srgbClr val="5B9BD5"/>
          </a:solidFill>
          <a:ln w="12700" cap="flat" cmpd="sng" algn="ctr">
            <a:solidFill>
              <a:srgbClr val="41719C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2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9" name="Textfeld 68"/>
          <p:cNvSpPr txBox="1"/>
          <p:nvPr/>
        </p:nvSpPr>
        <p:spPr>
          <a:xfrm>
            <a:off x="3741794" y="2502206"/>
            <a:ext cx="18452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PDI Python-Wrapper</a:t>
            </a:r>
            <a:endParaRPr kumimoji="0" lang="de-DE" sz="12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70" name="Abgerundetes Rechteck 69"/>
          <p:cNvSpPr/>
          <p:nvPr/>
        </p:nvSpPr>
        <p:spPr>
          <a:xfrm>
            <a:off x="3685481" y="2125965"/>
            <a:ext cx="5557253" cy="411036"/>
          </a:xfrm>
          <a:prstGeom prst="roundRect">
            <a:avLst>
              <a:gd name="adj" fmla="val 8055"/>
            </a:avLst>
          </a:prstGeom>
          <a:solidFill>
            <a:srgbClr val="70AD47">
              <a:lumMod val="40000"/>
              <a:lumOff val="60000"/>
            </a:srgbClr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2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1" name="Abgerundetes Rechteck 70"/>
          <p:cNvSpPr/>
          <p:nvPr/>
        </p:nvSpPr>
        <p:spPr>
          <a:xfrm>
            <a:off x="6294055" y="1006624"/>
            <a:ext cx="1399592" cy="728579"/>
          </a:xfrm>
          <a:prstGeom prst="roundRect">
            <a:avLst/>
          </a:prstGeom>
          <a:solidFill>
            <a:srgbClr val="70AD47">
              <a:lumMod val="20000"/>
              <a:lumOff val="80000"/>
            </a:srgbClr>
          </a:solidFill>
          <a:ln w="12700" cap="flat" cmpd="sng" algn="ctr">
            <a:solidFill>
              <a:sysClr val="window" lastClr="FFFFFF">
                <a:lumMod val="50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Python:</a:t>
            </a:r>
            <a:b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PDI SENSEI-</a:t>
            </a:r>
            <a:r>
              <a:rPr kumimoji="0" lang="de-DE" sz="12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Plugin</a:t>
            </a:r>
            <a:endParaRPr kumimoji="0" lang="de-DE" sz="1200" b="0" i="0" u="none" strike="noStrike" kern="1200" cap="none" spc="0" normalizeH="0" baseline="0" noProof="0" dirty="0" smtClean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2" name="Abgerundetes Rechteck 71"/>
          <p:cNvSpPr/>
          <p:nvPr/>
        </p:nvSpPr>
        <p:spPr>
          <a:xfrm>
            <a:off x="6294055" y="1741407"/>
            <a:ext cx="1418035" cy="306222"/>
          </a:xfrm>
          <a:prstGeom prst="roundRect">
            <a:avLst/>
          </a:prstGeom>
          <a:solidFill>
            <a:srgbClr val="FFC000">
              <a:lumMod val="20000"/>
              <a:lumOff val="80000"/>
            </a:srgbClr>
          </a:solidFill>
          <a:ln w="12700" cap="flat" cmpd="sng" algn="ctr">
            <a:solidFill>
              <a:sysClr val="window" lastClr="FFFFFF">
                <a:lumMod val="50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numpy</a:t>
            </a:r>
            <a: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de-DE" sz="12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ref</a:t>
            </a:r>
            <a: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. </a:t>
            </a:r>
            <a:r>
              <a:rPr kumimoji="0" lang="de-DE" sz="12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mem</a:t>
            </a:r>
            <a: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.</a:t>
            </a:r>
          </a:p>
        </p:txBody>
      </p:sp>
      <p:sp>
        <p:nvSpPr>
          <p:cNvPr id="73" name="Abgerundetes Rechteck 72"/>
          <p:cNvSpPr/>
          <p:nvPr/>
        </p:nvSpPr>
        <p:spPr>
          <a:xfrm>
            <a:off x="7565158" y="1036988"/>
            <a:ext cx="1533223" cy="943395"/>
          </a:xfrm>
          <a:prstGeom prst="roundRect">
            <a:avLst/>
          </a:prstGeom>
          <a:solidFill>
            <a:srgbClr val="5B9BD5"/>
          </a:solidFill>
          <a:ln w="12700" cap="flat" cmpd="sng" algn="ctr">
            <a:solidFill>
              <a:srgbClr val="41719C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2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4" name="Abgerundetes Rechteck 73"/>
          <p:cNvSpPr/>
          <p:nvPr/>
        </p:nvSpPr>
        <p:spPr>
          <a:xfrm>
            <a:off x="8450598" y="1334967"/>
            <a:ext cx="647783" cy="531861"/>
          </a:xfrm>
          <a:prstGeom prst="roundRect">
            <a:avLst>
              <a:gd name="adj" fmla="val 8055"/>
            </a:avLst>
          </a:prstGeom>
          <a:solidFill>
            <a:srgbClr val="70AD47">
              <a:lumMod val="40000"/>
              <a:lumOff val="60000"/>
            </a:srgbClr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SENSEIlib</a:t>
            </a:r>
            <a:endParaRPr kumimoji="0" lang="de-DE" sz="12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5" name="Textfeld 74"/>
          <p:cNvSpPr txBox="1"/>
          <p:nvPr/>
        </p:nvSpPr>
        <p:spPr>
          <a:xfrm>
            <a:off x="7671130" y="1119713"/>
            <a:ext cx="73007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SENSEI</a:t>
            </a:r>
            <a:b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</a:br>
            <a: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Python-</a:t>
            </a:r>
            <a:b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</a:br>
            <a: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Wrapper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2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76" name="Abgerundetes Rechteck 75"/>
          <p:cNvSpPr/>
          <p:nvPr/>
        </p:nvSpPr>
        <p:spPr>
          <a:xfrm>
            <a:off x="3590782" y="975017"/>
            <a:ext cx="892516" cy="422872"/>
          </a:xfrm>
          <a:prstGeom prst="roundRect">
            <a:avLst>
              <a:gd name="adj" fmla="val 8055"/>
            </a:avLst>
          </a:prstGeom>
          <a:solidFill>
            <a:srgbClr val="44546A">
              <a:lumMod val="60000"/>
              <a:lumOff val="40000"/>
            </a:srgbClr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PDI SENSEI YAML</a:t>
            </a:r>
          </a:p>
        </p:txBody>
      </p:sp>
      <p:sp>
        <p:nvSpPr>
          <p:cNvPr id="77" name="Textfeld 76"/>
          <p:cNvSpPr txBox="1"/>
          <p:nvPr/>
        </p:nvSpPr>
        <p:spPr>
          <a:xfrm>
            <a:off x="3035610" y="113122"/>
            <a:ext cx="19666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Simulation</a:t>
            </a:r>
          </a:p>
        </p:txBody>
      </p:sp>
      <p:sp>
        <p:nvSpPr>
          <p:cNvPr id="78" name="Textfeld 77"/>
          <p:cNvSpPr txBox="1"/>
          <p:nvPr/>
        </p:nvSpPr>
        <p:spPr>
          <a:xfrm>
            <a:off x="7002976" y="113122"/>
            <a:ext cx="165301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32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Coupling</a:t>
            </a:r>
            <a:endParaRPr kumimoji="0" lang="de-DE" sz="32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79" name="Abgerundetes Rechteck 78"/>
          <p:cNvSpPr/>
          <p:nvPr/>
        </p:nvSpPr>
        <p:spPr>
          <a:xfrm>
            <a:off x="3590782" y="1408503"/>
            <a:ext cx="1255344" cy="509626"/>
          </a:xfrm>
          <a:prstGeom prst="roundRect">
            <a:avLst/>
          </a:prstGeom>
          <a:solidFill>
            <a:srgbClr val="5B9BD5"/>
          </a:solidFill>
          <a:ln w="12700" cap="flat" cmpd="sng" algn="ctr">
            <a:solidFill>
              <a:srgbClr val="41719C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2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0" name="Textfeld 79"/>
          <p:cNvSpPr txBox="1"/>
          <p:nvPr/>
        </p:nvSpPr>
        <p:spPr>
          <a:xfrm>
            <a:off x="3649009" y="1461412"/>
            <a:ext cx="9581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pycall</a:t>
            </a:r>
            <a: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 </a:t>
            </a:r>
            <a:r>
              <a:rPr kumimoji="0" lang="de-DE" sz="12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Plugin</a:t>
            </a:r>
            <a:endParaRPr kumimoji="0" lang="de-DE" sz="12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81" name="Textfeld 80"/>
          <p:cNvSpPr txBox="1"/>
          <p:nvPr/>
        </p:nvSpPr>
        <p:spPr>
          <a:xfrm rot="16200000">
            <a:off x="693040" y="1940851"/>
            <a:ext cx="1923796" cy="461665"/>
          </a:xfrm>
          <a:prstGeom prst="rect">
            <a:avLst/>
          </a:prstGeom>
          <a:solidFill>
            <a:sysClr val="window" lastClr="FFFFFF">
              <a:alpha val="58000"/>
            </a:sysClr>
          </a:solidFill>
        </p:spPr>
        <p:txBody>
          <a:bodyPr wrap="non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MPI </a:t>
            </a:r>
            <a:r>
              <a:rPr kumimoji="0" lang="de-DE" sz="24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Process</a:t>
            </a:r>
            <a:r>
              <a:rPr kumimoji="0" lang="de-DE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1</a:t>
            </a:r>
          </a:p>
        </p:txBody>
      </p:sp>
      <p:sp>
        <p:nvSpPr>
          <p:cNvPr id="82" name="Textfeld 81"/>
          <p:cNvSpPr txBox="1"/>
          <p:nvPr/>
        </p:nvSpPr>
        <p:spPr>
          <a:xfrm rot="16200000">
            <a:off x="693039" y="4782381"/>
            <a:ext cx="1923796" cy="461665"/>
          </a:xfrm>
          <a:prstGeom prst="rect">
            <a:avLst/>
          </a:prstGeom>
          <a:solidFill>
            <a:sysClr val="window" lastClr="FFFFFF">
              <a:alpha val="58000"/>
            </a:sysClr>
          </a:solidFill>
        </p:spPr>
        <p:txBody>
          <a:bodyPr wrap="non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MPI </a:t>
            </a:r>
            <a:r>
              <a:rPr kumimoji="0" lang="de-DE" sz="24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Process</a:t>
            </a:r>
            <a:r>
              <a:rPr kumimoji="0" lang="de-DE" sz="2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2</a:t>
            </a:r>
          </a:p>
        </p:txBody>
      </p:sp>
      <p:cxnSp>
        <p:nvCxnSpPr>
          <p:cNvPr id="83" name="Gerade Verbindung mit Pfeil 82"/>
          <p:cNvCxnSpPr>
            <a:stCxn id="74" idx="3"/>
          </p:cNvCxnSpPr>
          <p:nvPr/>
        </p:nvCxnSpPr>
        <p:spPr>
          <a:xfrm>
            <a:off x="9098381" y="1600898"/>
            <a:ext cx="881037" cy="0"/>
          </a:xfrm>
          <a:prstGeom prst="straightConnector1">
            <a:avLst/>
          </a:prstGeom>
          <a:noFill/>
          <a:ln w="63500" cap="flat" cmpd="dbl" algn="ctr">
            <a:solidFill>
              <a:srgbClr val="5B9BD5"/>
            </a:solidFill>
            <a:prstDash val="solid"/>
            <a:miter lim="800000"/>
            <a:tailEnd type="triangle"/>
          </a:ln>
          <a:effectLst/>
        </p:spPr>
      </p:cxnSp>
      <p:sp>
        <p:nvSpPr>
          <p:cNvPr id="84" name="Textfeld 83"/>
          <p:cNvSpPr txBox="1"/>
          <p:nvPr/>
        </p:nvSpPr>
        <p:spPr>
          <a:xfrm>
            <a:off x="3825131" y="2177568"/>
            <a:ext cx="9907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PDI </a:t>
            </a:r>
            <a:r>
              <a:rPr kumimoji="0" lang="de-DE" sz="12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lib</a:t>
            </a:r>
            <a:endParaRPr kumimoji="0" lang="de-DE" sz="12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85" name="Abgerundetes Rechteck 84"/>
          <p:cNvSpPr/>
          <p:nvPr/>
        </p:nvSpPr>
        <p:spPr>
          <a:xfrm>
            <a:off x="4857842" y="1408502"/>
            <a:ext cx="765118" cy="1054279"/>
          </a:xfrm>
          <a:prstGeom prst="roundRect">
            <a:avLst>
              <a:gd name="adj" fmla="val 8055"/>
            </a:avLst>
          </a:prstGeom>
          <a:solidFill>
            <a:srgbClr val="ED7D31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2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6" name="Textfeld 85"/>
          <p:cNvSpPr txBox="1"/>
          <p:nvPr/>
        </p:nvSpPr>
        <p:spPr>
          <a:xfrm>
            <a:off x="3608957" y="1764789"/>
            <a:ext cx="239165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C000">
                    <a:lumMod val="50000"/>
                  </a:srgbClr>
                </a:solidFill>
                <a:effectLst/>
                <a:uLnTx/>
                <a:uFillTx/>
                <a:sym typeface="Wingdings" panose="05000000000000000000" pitchFamily="2" charset="2"/>
              </a:rPr>
              <a:t> </a:t>
            </a:r>
            <a:r>
              <a:rPr kumimoji="0" lang="de-DE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C000">
                    <a:lumMod val="50000"/>
                  </a:srgbClr>
                </a:solidFill>
                <a:effectLst/>
                <a:uLnTx/>
                <a:uFillTx/>
              </a:rPr>
              <a:t>pass </a:t>
            </a:r>
            <a:r>
              <a:rPr kumimoji="0" lang="de-DE" sz="10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FFC000">
                    <a:lumMod val="50000"/>
                  </a:srgbClr>
                </a:solidFill>
                <a:effectLst/>
                <a:uLnTx/>
                <a:uFillTx/>
              </a:rPr>
              <a:t>memory</a:t>
            </a:r>
            <a:r>
              <a:rPr kumimoji="0" lang="de-DE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C000">
                    <a:lumMod val="50000"/>
                  </a:srgbClr>
                </a:solidFill>
                <a:effectLst/>
                <a:uLnTx/>
                <a:uFillTx/>
              </a:rPr>
              <a:t> </a:t>
            </a:r>
            <a:r>
              <a:rPr kumimoji="0" lang="de-DE" sz="10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FFC000">
                    <a:lumMod val="50000"/>
                  </a:srgbClr>
                </a:solidFill>
                <a:effectLst/>
                <a:uLnTx/>
                <a:uFillTx/>
              </a:rPr>
              <a:t>by</a:t>
            </a:r>
            <a:r>
              <a:rPr kumimoji="0" lang="de-DE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C000">
                    <a:lumMod val="50000"/>
                  </a:srgbClr>
                </a:solidFill>
                <a:effectLst/>
                <a:uLnTx/>
                <a:uFillTx/>
              </a:rPr>
              <a:t> </a:t>
            </a:r>
            <a:r>
              <a:rPr kumimoji="0" lang="de-DE" sz="10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FFC000">
                    <a:lumMod val="50000"/>
                  </a:srgbClr>
                </a:solidFill>
                <a:effectLst/>
                <a:uLnTx/>
                <a:uFillTx/>
              </a:rPr>
              <a:t>reference</a:t>
            </a:r>
            <a:r>
              <a:rPr kumimoji="0" lang="de-DE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C000">
                    <a:lumMod val="50000"/>
                  </a:srgbClr>
                </a:solidFill>
                <a:effectLst/>
                <a:uLnTx/>
                <a:uFillTx/>
              </a:rPr>
              <a:t> </a:t>
            </a:r>
            <a:r>
              <a:rPr kumimoji="0" lang="de-DE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C000">
                    <a:lumMod val="50000"/>
                  </a:srgbClr>
                </a:solidFill>
                <a:effectLst/>
                <a:uLnTx/>
                <a:uFillTx/>
                <a:sym typeface="Wingdings" panose="05000000000000000000" pitchFamily="2" charset="2"/>
              </a:rPr>
              <a:t></a:t>
            </a:r>
            <a:endParaRPr kumimoji="0" lang="de-DE" sz="1000" b="0" i="0" u="none" strike="noStrike" kern="1200" cap="none" spc="0" normalizeH="0" baseline="0" noProof="0" dirty="0" smtClean="0">
              <a:ln>
                <a:noFill/>
              </a:ln>
              <a:solidFill>
                <a:srgbClr val="FFC000">
                  <a:lumMod val="50000"/>
                </a:srgbClr>
              </a:solidFill>
              <a:effectLst/>
              <a:uLnTx/>
              <a:uFillTx/>
            </a:endParaRPr>
          </a:p>
        </p:txBody>
      </p:sp>
      <p:sp>
        <p:nvSpPr>
          <p:cNvPr id="87" name="Abgerundetes Rechteck 86"/>
          <p:cNvSpPr/>
          <p:nvPr/>
        </p:nvSpPr>
        <p:spPr>
          <a:xfrm>
            <a:off x="3534219" y="1801702"/>
            <a:ext cx="2891508" cy="184141"/>
          </a:xfrm>
          <a:prstGeom prst="roundRect">
            <a:avLst/>
          </a:prstGeom>
          <a:solidFill>
            <a:srgbClr val="FFC000">
              <a:lumMod val="40000"/>
              <a:lumOff val="60000"/>
            </a:srgbClr>
          </a:solidFill>
          <a:ln w="12700" cap="flat" cmpd="sng" algn="ctr">
            <a:solidFill>
              <a:sysClr val="window" lastClr="FFFFFF">
                <a:lumMod val="50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200" b="0" i="0" u="none" strike="noStrike" kern="1200" cap="none" spc="0" normalizeH="0" baseline="0" noProof="0" dirty="0" smtClean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8" name="Abgerundetes Rechteck 87"/>
          <p:cNvSpPr/>
          <p:nvPr/>
        </p:nvSpPr>
        <p:spPr>
          <a:xfrm>
            <a:off x="5395071" y="2120505"/>
            <a:ext cx="3847663" cy="250641"/>
          </a:xfrm>
          <a:prstGeom prst="roundRect">
            <a:avLst/>
          </a:prstGeom>
          <a:solidFill>
            <a:sysClr val="window" lastClr="FFFFFF">
              <a:lumMod val="85000"/>
            </a:sysClr>
          </a:solidFill>
          <a:ln w="12700" cap="flat" cmpd="sng" algn="ctr">
            <a:solidFill>
              <a:sysClr val="window" lastClr="FFFFFF">
                <a:lumMod val="50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Embedded Python Interpreter B.1</a:t>
            </a:r>
          </a:p>
        </p:txBody>
      </p:sp>
      <p:sp>
        <p:nvSpPr>
          <p:cNvPr id="89" name="Rechteck 88"/>
          <p:cNvSpPr/>
          <p:nvPr/>
        </p:nvSpPr>
        <p:spPr>
          <a:xfrm>
            <a:off x="3430609" y="1801703"/>
            <a:ext cx="121785" cy="193656"/>
          </a:xfrm>
          <a:prstGeom prst="rect">
            <a:avLst/>
          </a:prstGeom>
          <a:solidFill>
            <a:srgbClr val="FFC000">
              <a:lumMod val="40000"/>
              <a:lumOff val="6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0" name="Rechteck 89"/>
          <p:cNvSpPr/>
          <p:nvPr/>
        </p:nvSpPr>
        <p:spPr>
          <a:xfrm>
            <a:off x="6331897" y="1764790"/>
            <a:ext cx="93830" cy="268394"/>
          </a:xfrm>
          <a:prstGeom prst="rect">
            <a:avLst/>
          </a:prstGeom>
          <a:solidFill>
            <a:srgbClr val="FFC000">
              <a:lumMod val="20000"/>
              <a:lumOff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1" name="Textfeld 90"/>
          <p:cNvSpPr txBox="1"/>
          <p:nvPr/>
        </p:nvSpPr>
        <p:spPr>
          <a:xfrm>
            <a:off x="4863950" y="1469333"/>
            <a:ext cx="7655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pybind11</a:t>
            </a:r>
            <a:endParaRPr kumimoji="0" lang="de-DE" sz="12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cxnSp>
        <p:nvCxnSpPr>
          <p:cNvPr id="92" name="Gewinkelte Verbindung 103"/>
          <p:cNvCxnSpPr>
            <a:endCxn id="67" idx="0"/>
          </p:cNvCxnSpPr>
          <p:nvPr/>
        </p:nvCxnSpPr>
        <p:spPr>
          <a:xfrm rot="5400000">
            <a:off x="3052504" y="1273395"/>
            <a:ext cx="563501" cy="436280"/>
          </a:xfrm>
          <a:prstGeom prst="bentConnector3">
            <a:avLst>
              <a:gd name="adj1" fmla="val 475"/>
            </a:avLst>
          </a:prstGeom>
          <a:noFill/>
          <a:ln w="25400" cap="flat" cmpd="sng" algn="ctr">
            <a:solidFill>
              <a:srgbClr val="5B9BD5"/>
            </a:solidFill>
            <a:prstDash val="dash"/>
            <a:miter lim="800000"/>
            <a:tailEnd type="triangle"/>
          </a:ln>
          <a:effectLst/>
        </p:spPr>
      </p:cxnSp>
      <p:sp>
        <p:nvSpPr>
          <p:cNvPr id="93" name="Textfeld 92"/>
          <p:cNvSpPr txBox="1"/>
          <p:nvPr/>
        </p:nvSpPr>
        <p:spPr>
          <a:xfrm>
            <a:off x="4749367" y="912777"/>
            <a:ext cx="10021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</a:rPr>
              <a:t>&lt;</a:t>
            </a:r>
            <a:r>
              <a:rPr kumimoji="0" lang="de-DE" sz="12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</a:rPr>
              <a:t>field</a:t>
            </a:r>
            <a: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</a:rPr>
              <a:t> </a:t>
            </a:r>
            <a:r>
              <a:rPr kumimoji="0" lang="de-DE" sz="12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</a:rPr>
              <a:t>name</a:t>
            </a:r>
            <a: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</a:rPr>
              <a:t>&gt;</a:t>
            </a:r>
          </a:p>
        </p:txBody>
      </p:sp>
      <p:cxnSp>
        <p:nvCxnSpPr>
          <p:cNvPr id="94" name="Gewinkelte Verbindung 105"/>
          <p:cNvCxnSpPr>
            <a:stCxn id="76" idx="3"/>
          </p:cNvCxnSpPr>
          <p:nvPr/>
        </p:nvCxnSpPr>
        <p:spPr>
          <a:xfrm>
            <a:off x="4483298" y="1186453"/>
            <a:ext cx="1848599" cy="6646"/>
          </a:xfrm>
          <a:prstGeom prst="bentConnector3">
            <a:avLst>
              <a:gd name="adj1" fmla="val 50000"/>
            </a:avLst>
          </a:prstGeom>
          <a:noFill/>
          <a:ln w="25400" cap="flat" cmpd="sng" algn="ctr">
            <a:solidFill>
              <a:srgbClr val="5B9BD5"/>
            </a:solidFill>
            <a:prstDash val="dash"/>
            <a:miter lim="800000"/>
            <a:tailEnd type="triangle"/>
          </a:ln>
          <a:effectLst/>
        </p:spPr>
      </p:cxnSp>
      <p:sp>
        <p:nvSpPr>
          <p:cNvPr id="95" name="Rechteck 94"/>
          <p:cNvSpPr/>
          <p:nvPr/>
        </p:nvSpPr>
        <p:spPr>
          <a:xfrm>
            <a:off x="1935558" y="3716568"/>
            <a:ext cx="7543801" cy="2758039"/>
          </a:xfrm>
          <a:prstGeom prst="rect">
            <a:avLst/>
          </a:prstGeom>
          <a:solidFill>
            <a:srgbClr val="E7E6E6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6" name="Abgerundetes Rechteck 95"/>
          <p:cNvSpPr/>
          <p:nvPr/>
        </p:nvSpPr>
        <p:spPr>
          <a:xfrm>
            <a:off x="6211269" y="3913625"/>
            <a:ext cx="2575249" cy="1181963"/>
          </a:xfrm>
          <a:prstGeom prst="roundRect">
            <a:avLst>
              <a:gd name="adj" fmla="val 8055"/>
            </a:avLst>
          </a:prstGeom>
          <a:solidFill>
            <a:sysClr val="window" lastClr="FFFFFF">
              <a:lumMod val="95000"/>
            </a:sysClr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7" name="Abgerundetes Rechteck 96"/>
          <p:cNvSpPr/>
          <p:nvPr/>
        </p:nvSpPr>
        <p:spPr>
          <a:xfrm>
            <a:off x="2264770" y="4665879"/>
            <a:ext cx="2575249" cy="1181963"/>
          </a:xfrm>
          <a:prstGeom prst="roundRect">
            <a:avLst>
              <a:gd name="adj" fmla="val 8055"/>
            </a:avLst>
          </a:prstGeom>
          <a:solidFill>
            <a:sysClr val="window" lastClr="FFFFFF">
              <a:lumMod val="95000"/>
            </a:sysClr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8" name="Abgerundetes Rechteck 97"/>
          <p:cNvSpPr/>
          <p:nvPr/>
        </p:nvSpPr>
        <p:spPr>
          <a:xfrm>
            <a:off x="2264769" y="5866770"/>
            <a:ext cx="3508309" cy="344384"/>
          </a:xfrm>
          <a:prstGeom prst="roundRect">
            <a:avLst/>
          </a:prstGeom>
          <a:solidFill>
            <a:sysClr val="window" lastClr="FFFFFF">
              <a:lumMod val="85000"/>
            </a:sysClr>
          </a:solidFill>
          <a:ln w="12700" cap="flat" cmpd="sng" algn="ctr">
            <a:solidFill>
              <a:sysClr val="window" lastClr="FFFFFF">
                <a:lumMod val="50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Python Interpreter A.1</a:t>
            </a:r>
          </a:p>
        </p:txBody>
      </p:sp>
      <p:sp>
        <p:nvSpPr>
          <p:cNvPr id="99" name="Abgerundetes Rechteck 98"/>
          <p:cNvSpPr/>
          <p:nvPr/>
        </p:nvSpPr>
        <p:spPr>
          <a:xfrm>
            <a:off x="2403080" y="5063652"/>
            <a:ext cx="1399592" cy="733097"/>
          </a:xfrm>
          <a:prstGeom prst="roundRect">
            <a:avLst/>
          </a:prstGeom>
          <a:solidFill>
            <a:srgbClr val="70AD47">
              <a:lumMod val="20000"/>
              <a:lumOff val="80000"/>
            </a:srgbClr>
          </a:solidFill>
          <a:ln w="12700" cap="flat" cmpd="sng" algn="ctr">
            <a:solidFill>
              <a:sysClr val="window" lastClr="FFFFFF">
                <a:lumMod val="50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Python:</a:t>
            </a:r>
            <a:b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Simulation</a:t>
            </a:r>
          </a:p>
        </p:txBody>
      </p:sp>
      <p:sp>
        <p:nvSpPr>
          <p:cNvPr id="100" name="Abgerundetes Rechteck 99"/>
          <p:cNvSpPr/>
          <p:nvPr/>
        </p:nvSpPr>
        <p:spPr>
          <a:xfrm>
            <a:off x="2407096" y="4751406"/>
            <a:ext cx="1418035" cy="306222"/>
          </a:xfrm>
          <a:prstGeom prst="roundRect">
            <a:avLst/>
          </a:prstGeom>
          <a:solidFill>
            <a:srgbClr val="FFC000">
              <a:lumMod val="40000"/>
              <a:lumOff val="60000"/>
            </a:srgbClr>
          </a:solidFill>
          <a:ln w="12700" cap="flat" cmpd="sng" algn="ctr">
            <a:solidFill>
              <a:sysClr val="window" lastClr="FFFFFF">
                <a:lumMod val="50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memory</a:t>
            </a:r>
            <a:endParaRPr kumimoji="0" lang="de-DE" sz="1200" b="0" i="0" u="none" strike="noStrike" kern="1200" cap="none" spc="0" normalizeH="0" baseline="0" noProof="0" dirty="0" smtClean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1" name="Abgerundetes Rechteck 100"/>
          <p:cNvSpPr/>
          <p:nvPr/>
        </p:nvSpPr>
        <p:spPr>
          <a:xfrm>
            <a:off x="3590783" y="4790434"/>
            <a:ext cx="1883135" cy="943395"/>
          </a:xfrm>
          <a:prstGeom prst="roundRect">
            <a:avLst/>
          </a:prstGeom>
          <a:solidFill>
            <a:srgbClr val="5B9BD5"/>
          </a:solidFill>
          <a:ln w="12700" cap="flat" cmpd="sng" algn="ctr">
            <a:solidFill>
              <a:srgbClr val="41719C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2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" name="Textfeld 101"/>
          <p:cNvSpPr txBox="1"/>
          <p:nvPr/>
        </p:nvSpPr>
        <p:spPr>
          <a:xfrm>
            <a:off x="3741794" y="5480326"/>
            <a:ext cx="18452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PDI Python-Wrapper</a:t>
            </a:r>
            <a:endParaRPr kumimoji="0" lang="de-DE" sz="12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103" name="Abgerundetes Rechteck 102"/>
          <p:cNvSpPr/>
          <p:nvPr/>
        </p:nvSpPr>
        <p:spPr>
          <a:xfrm>
            <a:off x="3685481" y="5104085"/>
            <a:ext cx="5557253" cy="411036"/>
          </a:xfrm>
          <a:prstGeom prst="roundRect">
            <a:avLst>
              <a:gd name="adj" fmla="val 8055"/>
            </a:avLst>
          </a:prstGeom>
          <a:solidFill>
            <a:srgbClr val="70AD47">
              <a:lumMod val="40000"/>
              <a:lumOff val="60000"/>
            </a:srgbClr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2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" name="Abgerundetes Rechteck 103"/>
          <p:cNvSpPr/>
          <p:nvPr/>
        </p:nvSpPr>
        <p:spPr>
          <a:xfrm>
            <a:off x="6294055" y="3984744"/>
            <a:ext cx="1399592" cy="728579"/>
          </a:xfrm>
          <a:prstGeom prst="roundRect">
            <a:avLst/>
          </a:prstGeom>
          <a:solidFill>
            <a:srgbClr val="70AD47">
              <a:lumMod val="20000"/>
              <a:lumOff val="80000"/>
            </a:srgbClr>
          </a:solidFill>
          <a:ln w="12700" cap="flat" cmpd="sng" algn="ctr">
            <a:solidFill>
              <a:sysClr val="window" lastClr="FFFFFF">
                <a:lumMod val="50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Python:</a:t>
            </a:r>
            <a:b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PDI SENSEI-</a:t>
            </a:r>
            <a:r>
              <a:rPr kumimoji="0" lang="de-DE" sz="12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Plugin</a:t>
            </a:r>
            <a:endParaRPr kumimoji="0" lang="de-DE" sz="1200" b="0" i="0" u="none" strike="noStrike" kern="1200" cap="none" spc="0" normalizeH="0" baseline="0" noProof="0" dirty="0" smtClean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5" name="Abgerundetes Rechteck 104"/>
          <p:cNvSpPr/>
          <p:nvPr/>
        </p:nvSpPr>
        <p:spPr>
          <a:xfrm>
            <a:off x="6294055" y="4719527"/>
            <a:ext cx="1418035" cy="306222"/>
          </a:xfrm>
          <a:prstGeom prst="roundRect">
            <a:avLst/>
          </a:prstGeom>
          <a:solidFill>
            <a:srgbClr val="FFC000">
              <a:lumMod val="20000"/>
              <a:lumOff val="80000"/>
            </a:srgbClr>
          </a:solidFill>
          <a:ln w="12700" cap="flat" cmpd="sng" algn="ctr">
            <a:solidFill>
              <a:sysClr val="window" lastClr="FFFFFF">
                <a:lumMod val="50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numpy</a:t>
            </a:r>
            <a: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de-DE" sz="12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ref</a:t>
            </a:r>
            <a: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. </a:t>
            </a:r>
            <a:r>
              <a:rPr kumimoji="0" lang="de-DE" sz="12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mem</a:t>
            </a:r>
            <a: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.</a:t>
            </a:r>
          </a:p>
        </p:txBody>
      </p:sp>
      <p:sp>
        <p:nvSpPr>
          <p:cNvPr id="106" name="Abgerundetes Rechteck 105"/>
          <p:cNvSpPr/>
          <p:nvPr/>
        </p:nvSpPr>
        <p:spPr>
          <a:xfrm>
            <a:off x="7565158" y="4015108"/>
            <a:ext cx="1533223" cy="943395"/>
          </a:xfrm>
          <a:prstGeom prst="roundRect">
            <a:avLst/>
          </a:prstGeom>
          <a:solidFill>
            <a:srgbClr val="5B9BD5"/>
          </a:solidFill>
          <a:ln w="12700" cap="flat" cmpd="sng" algn="ctr">
            <a:solidFill>
              <a:srgbClr val="41719C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2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7" name="Abgerundetes Rechteck 106"/>
          <p:cNvSpPr/>
          <p:nvPr/>
        </p:nvSpPr>
        <p:spPr>
          <a:xfrm>
            <a:off x="8450598" y="4313087"/>
            <a:ext cx="647783" cy="531861"/>
          </a:xfrm>
          <a:prstGeom prst="roundRect">
            <a:avLst>
              <a:gd name="adj" fmla="val 8055"/>
            </a:avLst>
          </a:prstGeom>
          <a:solidFill>
            <a:srgbClr val="70AD47">
              <a:lumMod val="40000"/>
              <a:lumOff val="60000"/>
            </a:srgbClr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SENSEIlib</a:t>
            </a:r>
            <a:endParaRPr kumimoji="0" lang="de-DE" sz="12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8" name="Textfeld 107"/>
          <p:cNvSpPr txBox="1"/>
          <p:nvPr/>
        </p:nvSpPr>
        <p:spPr>
          <a:xfrm>
            <a:off x="7671130" y="4097833"/>
            <a:ext cx="73007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SENSEI</a:t>
            </a:r>
            <a:b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</a:br>
            <a: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Python-</a:t>
            </a:r>
            <a:b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</a:br>
            <a: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Wrapper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2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109" name="Abgerundetes Rechteck 108"/>
          <p:cNvSpPr/>
          <p:nvPr/>
        </p:nvSpPr>
        <p:spPr>
          <a:xfrm>
            <a:off x="3590782" y="3953137"/>
            <a:ext cx="892516" cy="422872"/>
          </a:xfrm>
          <a:prstGeom prst="roundRect">
            <a:avLst>
              <a:gd name="adj" fmla="val 8055"/>
            </a:avLst>
          </a:prstGeom>
          <a:solidFill>
            <a:srgbClr val="44546A">
              <a:lumMod val="60000"/>
              <a:lumOff val="40000"/>
            </a:srgbClr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PDI SENSEI YAML</a:t>
            </a:r>
          </a:p>
        </p:txBody>
      </p:sp>
      <p:sp>
        <p:nvSpPr>
          <p:cNvPr id="110" name="Abgerundetes Rechteck 109"/>
          <p:cNvSpPr/>
          <p:nvPr/>
        </p:nvSpPr>
        <p:spPr>
          <a:xfrm>
            <a:off x="3590782" y="4386623"/>
            <a:ext cx="1255344" cy="509626"/>
          </a:xfrm>
          <a:prstGeom prst="roundRect">
            <a:avLst/>
          </a:prstGeom>
          <a:solidFill>
            <a:srgbClr val="5B9BD5"/>
          </a:solidFill>
          <a:ln w="12700" cap="flat" cmpd="sng" algn="ctr">
            <a:solidFill>
              <a:srgbClr val="41719C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2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1" name="Textfeld 110"/>
          <p:cNvSpPr txBox="1"/>
          <p:nvPr/>
        </p:nvSpPr>
        <p:spPr>
          <a:xfrm>
            <a:off x="3649009" y="4439532"/>
            <a:ext cx="9581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pycall</a:t>
            </a:r>
            <a: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 </a:t>
            </a:r>
            <a:r>
              <a:rPr kumimoji="0" lang="de-DE" sz="12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Plugin</a:t>
            </a:r>
            <a:endParaRPr kumimoji="0" lang="de-DE" sz="12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112" name="Textfeld 111"/>
          <p:cNvSpPr txBox="1"/>
          <p:nvPr/>
        </p:nvSpPr>
        <p:spPr>
          <a:xfrm>
            <a:off x="3825131" y="5155688"/>
            <a:ext cx="9907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PDI </a:t>
            </a:r>
            <a:r>
              <a:rPr kumimoji="0" lang="de-DE" sz="12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lib</a:t>
            </a:r>
            <a:endParaRPr kumimoji="0" lang="de-DE" sz="12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113" name="Abgerundetes Rechteck 112"/>
          <p:cNvSpPr/>
          <p:nvPr/>
        </p:nvSpPr>
        <p:spPr>
          <a:xfrm>
            <a:off x="4857842" y="4386622"/>
            <a:ext cx="765118" cy="1054279"/>
          </a:xfrm>
          <a:prstGeom prst="roundRect">
            <a:avLst>
              <a:gd name="adj" fmla="val 8055"/>
            </a:avLst>
          </a:prstGeom>
          <a:solidFill>
            <a:srgbClr val="ED7D31"/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2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4" name="Textfeld 113"/>
          <p:cNvSpPr txBox="1"/>
          <p:nvPr/>
        </p:nvSpPr>
        <p:spPr>
          <a:xfrm>
            <a:off x="3608957" y="4742909"/>
            <a:ext cx="239165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C000">
                    <a:lumMod val="50000"/>
                  </a:srgbClr>
                </a:solidFill>
                <a:effectLst/>
                <a:uLnTx/>
                <a:uFillTx/>
                <a:sym typeface="Wingdings" panose="05000000000000000000" pitchFamily="2" charset="2"/>
              </a:rPr>
              <a:t> </a:t>
            </a:r>
            <a:r>
              <a:rPr kumimoji="0" lang="de-DE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C000">
                    <a:lumMod val="50000"/>
                  </a:srgbClr>
                </a:solidFill>
                <a:effectLst/>
                <a:uLnTx/>
                <a:uFillTx/>
              </a:rPr>
              <a:t>pass </a:t>
            </a:r>
            <a:r>
              <a:rPr kumimoji="0" lang="de-DE" sz="10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FFC000">
                    <a:lumMod val="50000"/>
                  </a:srgbClr>
                </a:solidFill>
                <a:effectLst/>
                <a:uLnTx/>
                <a:uFillTx/>
              </a:rPr>
              <a:t>memory</a:t>
            </a:r>
            <a:r>
              <a:rPr kumimoji="0" lang="de-DE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C000">
                    <a:lumMod val="50000"/>
                  </a:srgbClr>
                </a:solidFill>
                <a:effectLst/>
                <a:uLnTx/>
                <a:uFillTx/>
              </a:rPr>
              <a:t> </a:t>
            </a:r>
            <a:r>
              <a:rPr kumimoji="0" lang="de-DE" sz="10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FFC000">
                    <a:lumMod val="50000"/>
                  </a:srgbClr>
                </a:solidFill>
                <a:effectLst/>
                <a:uLnTx/>
                <a:uFillTx/>
              </a:rPr>
              <a:t>by</a:t>
            </a:r>
            <a:r>
              <a:rPr kumimoji="0" lang="de-DE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C000">
                    <a:lumMod val="50000"/>
                  </a:srgbClr>
                </a:solidFill>
                <a:effectLst/>
                <a:uLnTx/>
                <a:uFillTx/>
              </a:rPr>
              <a:t> </a:t>
            </a:r>
            <a:r>
              <a:rPr kumimoji="0" lang="de-DE" sz="10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FFC000">
                    <a:lumMod val="50000"/>
                  </a:srgbClr>
                </a:solidFill>
                <a:effectLst/>
                <a:uLnTx/>
                <a:uFillTx/>
              </a:rPr>
              <a:t>reference</a:t>
            </a:r>
            <a:r>
              <a:rPr kumimoji="0" lang="de-DE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C000">
                    <a:lumMod val="50000"/>
                  </a:srgbClr>
                </a:solidFill>
                <a:effectLst/>
                <a:uLnTx/>
                <a:uFillTx/>
              </a:rPr>
              <a:t> </a:t>
            </a:r>
            <a:r>
              <a:rPr kumimoji="0" lang="de-DE" sz="1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C000">
                    <a:lumMod val="50000"/>
                  </a:srgbClr>
                </a:solidFill>
                <a:effectLst/>
                <a:uLnTx/>
                <a:uFillTx/>
                <a:sym typeface="Wingdings" panose="05000000000000000000" pitchFamily="2" charset="2"/>
              </a:rPr>
              <a:t></a:t>
            </a:r>
            <a:endParaRPr kumimoji="0" lang="de-DE" sz="1000" b="0" i="0" u="none" strike="noStrike" kern="1200" cap="none" spc="0" normalizeH="0" baseline="0" noProof="0" dirty="0" smtClean="0">
              <a:ln>
                <a:noFill/>
              </a:ln>
              <a:solidFill>
                <a:srgbClr val="FFC000">
                  <a:lumMod val="50000"/>
                </a:srgbClr>
              </a:solidFill>
              <a:effectLst/>
              <a:uLnTx/>
              <a:uFillTx/>
            </a:endParaRPr>
          </a:p>
        </p:txBody>
      </p:sp>
      <p:sp>
        <p:nvSpPr>
          <p:cNvPr id="115" name="Abgerundetes Rechteck 114"/>
          <p:cNvSpPr/>
          <p:nvPr/>
        </p:nvSpPr>
        <p:spPr>
          <a:xfrm>
            <a:off x="3534219" y="4779822"/>
            <a:ext cx="2891508" cy="184141"/>
          </a:xfrm>
          <a:prstGeom prst="roundRect">
            <a:avLst/>
          </a:prstGeom>
          <a:solidFill>
            <a:srgbClr val="FFC000">
              <a:lumMod val="40000"/>
              <a:lumOff val="60000"/>
            </a:srgbClr>
          </a:solidFill>
          <a:ln w="12700" cap="flat" cmpd="sng" algn="ctr">
            <a:solidFill>
              <a:sysClr val="window" lastClr="FFFFFF">
                <a:lumMod val="50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200" b="0" i="0" u="none" strike="noStrike" kern="1200" cap="none" spc="0" normalizeH="0" baseline="0" noProof="0" dirty="0" smtClean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6" name="Abgerundetes Rechteck 115"/>
          <p:cNvSpPr/>
          <p:nvPr/>
        </p:nvSpPr>
        <p:spPr>
          <a:xfrm>
            <a:off x="5395577" y="5101897"/>
            <a:ext cx="3847663" cy="250641"/>
          </a:xfrm>
          <a:prstGeom prst="roundRect">
            <a:avLst/>
          </a:prstGeom>
          <a:solidFill>
            <a:sysClr val="window" lastClr="FFFFFF">
              <a:lumMod val="85000"/>
            </a:sysClr>
          </a:solidFill>
          <a:ln w="12700" cap="flat" cmpd="sng" algn="ctr">
            <a:solidFill>
              <a:sysClr val="window" lastClr="FFFFFF">
                <a:lumMod val="50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Embedded Python Interpreter B.1</a:t>
            </a:r>
          </a:p>
        </p:txBody>
      </p:sp>
      <p:sp>
        <p:nvSpPr>
          <p:cNvPr id="117" name="Rechteck 116"/>
          <p:cNvSpPr/>
          <p:nvPr/>
        </p:nvSpPr>
        <p:spPr>
          <a:xfrm>
            <a:off x="3430609" y="4779823"/>
            <a:ext cx="121785" cy="193656"/>
          </a:xfrm>
          <a:prstGeom prst="rect">
            <a:avLst/>
          </a:prstGeom>
          <a:solidFill>
            <a:srgbClr val="FFC000">
              <a:lumMod val="40000"/>
              <a:lumOff val="6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8" name="Rechteck 117"/>
          <p:cNvSpPr/>
          <p:nvPr/>
        </p:nvSpPr>
        <p:spPr>
          <a:xfrm>
            <a:off x="6331897" y="4742910"/>
            <a:ext cx="158833" cy="268394"/>
          </a:xfrm>
          <a:prstGeom prst="rect">
            <a:avLst/>
          </a:prstGeom>
          <a:solidFill>
            <a:srgbClr val="FFC000">
              <a:lumMod val="20000"/>
              <a:lumOff val="8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9" name="Textfeld 118"/>
          <p:cNvSpPr txBox="1"/>
          <p:nvPr/>
        </p:nvSpPr>
        <p:spPr>
          <a:xfrm>
            <a:off x="4863950" y="4447453"/>
            <a:ext cx="7655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pybind11</a:t>
            </a:r>
            <a:endParaRPr kumimoji="0" lang="de-DE" sz="12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cxnSp>
        <p:nvCxnSpPr>
          <p:cNvPr id="120" name="Gewinkelte Verbindung 131"/>
          <p:cNvCxnSpPr>
            <a:endCxn id="100" idx="0"/>
          </p:cNvCxnSpPr>
          <p:nvPr/>
        </p:nvCxnSpPr>
        <p:spPr>
          <a:xfrm rot="5400000">
            <a:off x="3052504" y="4251515"/>
            <a:ext cx="563501" cy="436280"/>
          </a:xfrm>
          <a:prstGeom prst="bentConnector3">
            <a:avLst>
              <a:gd name="adj1" fmla="val 475"/>
            </a:avLst>
          </a:prstGeom>
          <a:noFill/>
          <a:ln w="25400" cap="flat" cmpd="sng" algn="ctr">
            <a:solidFill>
              <a:srgbClr val="5B9BD5"/>
            </a:solidFill>
            <a:prstDash val="dash"/>
            <a:miter lim="800000"/>
            <a:tailEnd type="triangle"/>
          </a:ln>
          <a:effectLst/>
        </p:spPr>
      </p:cxnSp>
      <p:sp>
        <p:nvSpPr>
          <p:cNvPr id="121" name="Textfeld 120"/>
          <p:cNvSpPr txBox="1"/>
          <p:nvPr/>
        </p:nvSpPr>
        <p:spPr>
          <a:xfrm>
            <a:off x="4749367" y="3890897"/>
            <a:ext cx="10021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</a:rPr>
              <a:t>&lt;</a:t>
            </a:r>
            <a:r>
              <a:rPr kumimoji="0" lang="de-DE" sz="12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</a:rPr>
              <a:t>field</a:t>
            </a:r>
            <a: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</a:rPr>
              <a:t> </a:t>
            </a:r>
            <a:r>
              <a:rPr kumimoji="0" lang="de-DE" sz="12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</a:rPr>
              <a:t>name</a:t>
            </a:r>
            <a:r>
              <a:rPr kumimoji="0" lang="de-DE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</a:rPr>
              <a:t>&gt;</a:t>
            </a:r>
          </a:p>
        </p:txBody>
      </p:sp>
      <p:cxnSp>
        <p:nvCxnSpPr>
          <p:cNvPr id="122" name="Gewinkelte Verbindung 133"/>
          <p:cNvCxnSpPr>
            <a:stCxn id="109" idx="3"/>
          </p:cNvCxnSpPr>
          <p:nvPr/>
        </p:nvCxnSpPr>
        <p:spPr>
          <a:xfrm>
            <a:off x="4483298" y="4164573"/>
            <a:ext cx="1848599" cy="6646"/>
          </a:xfrm>
          <a:prstGeom prst="bentConnector3">
            <a:avLst>
              <a:gd name="adj1" fmla="val 50000"/>
            </a:avLst>
          </a:prstGeom>
          <a:noFill/>
          <a:ln w="25400" cap="flat" cmpd="sng" algn="ctr">
            <a:solidFill>
              <a:srgbClr val="5B9BD5"/>
            </a:solidFill>
            <a:prstDash val="dash"/>
            <a:miter lim="800000"/>
            <a:tailEnd type="triangle"/>
          </a:ln>
          <a:effectLst/>
        </p:spPr>
      </p:cxnSp>
      <p:cxnSp>
        <p:nvCxnSpPr>
          <p:cNvPr id="123" name="Gewinkelte Verbindung 134"/>
          <p:cNvCxnSpPr>
            <a:stCxn id="66" idx="1"/>
          </p:cNvCxnSpPr>
          <p:nvPr/>
        </p:nvCxnSpPr>
        <p:spPr>
          <a:xfrm rot="10800000" flipV="1">
            <a:off x="2403080" y="2452081"/>
            <a:ext cx="12700" cy="2946574"/>
          </a:xfrm>
          <a:prstGeom prst="bentConnector3">
            <a:avLst>
              <a:gd name="adj1" fmla="val 1800000"/>
            </a:avLst>
          </a:prstGeom>
          <a:noFill/>
          <a:ln w="38100" cap="flat" cmpd="sng" algn="ctr">
            <a:solidFill>
              <a:srgbClr val="5B9BD5"/>
            </a:solidFill>
            <a:prstDash val="solid"/>
            <a:miter lim="800000"/>
          </a:ln>
          <a:effectLst/>
        </p:spPr>
      </p:cxnSp>
      <p:sp>
        <p:nvSpPr>
          <p:cNvPr id="124" name="Textfeld 123"/>
          <p:cNvSpPr txBox="1"/>
          <p:nvPr/>
        </p:nvSpPr>
        <p:spPr>
          <a:xfrm rot="16200000">
            <a:off x="2117069" y="3577116"/>
            <a:ext cx="558166" cy="369332"/>
          </a:xfrm>
          <a:prstGeom prst="rect">
            <a:avLst/>
          </a:prstGeom>
          <a:solidFill>
            <a:sysClr val="window" lastClr="FFFFFF">
              <a:alpha val="58000"/>
            </a:sysClr>
          </a:solidFill>
        </p:spPr>
        <p:txBody>
          <a:bodyPr wrap="non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MPI</a:t>
            </a:r>
          </a:p>
        </p:txBody>
      </p:sp>
      <p:cxnSp>
        <p:nvCxnSpPr>
          <p:cNvPr id="125" name="Gerade Verbindung mit Pfeil 124"/>
          <p:cNvCxnSpPr/>
          <p:nvPr/>
        </p:nvCxnSpPr>
        <p:spPr>
          <a:xfrm>
            <a:off x="9098381" y="4547472"/>
            <a:ext cx="881037" cy="0"/>
          </a:xfrm>
          <a:prstGeom prst="straightConnector1">
            <a:avLst/>
          </a:prstGeom>
          <a:noFill/>
          <a:ln w="63500" cap="flat" cmpd="dbl" algn="ctr">
            <a:solidFill>
              <a:srgbClr val="5B9BD5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26" name="Foliennummernplatzhalter 5"/>
          <p:cNvSpPr txBox="1">
            <a:spLocks/>
          </p:cNvSpPr>
          <p:nvPr/>
        </p:nvSpPr>
        <p:spPr>
          <a:xfrm>
            <a:off x="5818290" y="6381328"/>
            <a:ext cx="720000" cy="22110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0893133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 algn="ctr"/>
            <a:r>
              <a:rPr lang="de-DE" dirty="0"/>
              <a:t>7</a:t>
            </a:r>
            <a:endParaRPr lang="de-DE" dirty="0"/>
          </a:p>
        </p:txBody>
      </p:sp>
      <p:sp>
        <p:nvSpPr>
          <p:cNvPr id="7" name="Titel 1"/>
          <p:cNvSpPr txBox="1">
            <a:spLocks/>
          </p:cNvSpPr>
          <p:nvPr/>
        </p:nvSpPr>
        <p:spPr>
          <a:xfrm>
            <a:off x="371475" y="324000"/>
            <a:ext cx="11449050" cy="112478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14000"/>
              </a:lnSpc>
              <a:spcBef>
                <a:spcPct val="0"/>
              </a:spcBef>
              <a:buNone/>
              <a:defRPr sz="3200" b="1" kern="1200" cap="all" spc="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 smtClean="0"/>
              <a:t>Design </a:t>
            </a:r>
            <a:r>
              <a:rPr lang="de-DE" dirty="0" err="1" smtClean="0"/>
              <a:t>Decisions</a:t>
            </a:r>
            <a:endParaRPr lang="de-DE" dirty="0"/>
          </a:p>
        </p:txBody>
      </p:sp>
      <p:sp>
        <p:nvSpPr>
          <p:cNvPr id="9" name="Textplatzhalter 3"/>
          <p:cNvSpPr txBox="1">
            <a:spLocks/>
          </p:cNvSpPr>
          <p:nvPr/>
        </p:nvSpPr>
        <p:spPr>
          <a:xfrm>
            <a:off x="371475" y="886390"/>
            <a:ext cx="8424672" cy="50999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113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8800" indent="-342900" algn="l" defTabSz="914400" rtl="0" eaLnBrk="1" latinLnBrk="0" hangingPunct="1">
              <a:lnSpc>
                <a:spcPct val="113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93750" indent="-342900" algn="l" defTabSz="914400" rtl="0" eaLnBrk="1" latinLnBrk="0" hangingPunct="1">
              <a:lnSpc>
                <a:spcPct val="113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2350" indent="-342900" algn="l" defTabSz="914400" rtl="0" eaLnBrk="1" latinLnBrk="0" hangingPunct="1">
              <a:lnSpc>
                <a:spcPct val="113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44600" indent="-342900" algn="l" defTabSz="914400" rtl="0" eaLnBrk="1" latinLnBrk="0" hangingPunct="1">
              <a:lnSpc>
                <a:spcPct val="113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b="1" dirty="0" smtClean="0">
                <a:solidFill>
                  <a:schemeClr val="accent1"/>
                </a:solidFill>
              </a:rPr>
              <a:t>SENSEI</a:t>
            </a:r>
            <a:endParaRPr lang="de-DE" b="1" dirty="0">
              <a:solidFill>
                <a:schemeClr val="accent1"/>
              </a:solidFill>
            </a:endParaRPr>
          </a:p>
        </p:txBody>
      </p:sp>
      <p:cxnSp>
        <p:nvCxnSpPr>
          <p:cNvPr id="16" name="Gerader Verbinder 15"/>
          <p:cNvCxnSpPr/>
          <p:nvPr/>
        </p:nvCxnSpPr>
        <p:spPr>
          <a:xfrm>
            <a:off x="6096001" y="1489155"/>
            <a:ext cx="40650" cy="3956069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Inhaltsplatzhalter 2"/>
          <p:cNvSpPr>
            <a:spLocks noGrp="1"/>
          </p:cNvSpPr>
          <p:nvPr>
            <p:ph idx="1"/>
          </p:nvPr>
        </p:nvSpPr>
        <p:spPr>
          <a:xfrm>
            <a:off x="551384" y="1726960"/>
            <a:ext cx="5544616" cy="2278104"/>
          </a:xfrm>
        </p:spPr>
        <p:txBody>
          <a:bodyPr/>
          <a:lstStyle/>
          <a:p>
            <a:pPr marL="355600" indent="-342900">
              <a:lnSpc>
                <a:spcPct val="95000"/>
              </a:lnSpc>
            </a:pPr>
            <a:r>
              <a:rPr lang="de-DE" sz="2000" dirty="0" smtClean="0"/>
              <a:t>Flexible </a:t>
            </a:r>
            <a:r>
              <a:rPr lang="de-DE" sz="2000" dirty="0" err="1" smtClean="0"/>
              <a:t>connection</a:t>
            </a:r>
            <a:r>
              <a:rPr lang="de-DE" sz="2000" dirty="0" smtClean="0"/>
              <a:t> </a:t>
            </a:r>
            <a:r>
              <a:rPr lang="de-DE" sz="2000" dirty="0" err="1" smtClean="0"/>
              <a:t>to</a:t>
            </a:r>
            <a:r>
              <a:rPr lang="de-DE" sz="2000" dirty="0" smtClean="0"/>
              <a:t> different </a:t>
            </a:r>
            <a:r>
              <a:rPr lang="de-DE" sz="2000" dirty="0" err="1" smtClean="0"/>
              <a:t>frameworks</a:t>
            </a:r>
            <a:endParaRPr lang="de-DE" sz="2000" dirty="0" smtClean="0"/>
          </a:p>
          <a:p>
            <a:pPr marL="577850" lvl="1" indent="-342900">
              <a:lnSpc>
                <a:spcPct val="95000"/>
              </a:lnSpc>
            </a:pPr>
            <a:r>
              <a:rPr lang="de-DE" sz="2000" dirty="0" err="1" smtClean="0"/>
              <a:t>Adios</a:t>
            </a:r>
            <a:r>
              <a:rPr lang="de-DE" sz="2000" dirty="0" smtClean="0"/>
              <a:t>, </a:t>
            </a:r>
            <a:r>
              <a:rPr lang="de-DE" sz="2000" dirty="0" err="1" smtClean="0"/>
              <a:t>Catalyst</a:t>
            </a:r>
            <a:r>
              <a:rPr lang="de-DE" sz="2000" dirty="0" smtClean="0"/>
              <a:t>, </a:t>
            </a:r>
            <a:r>
              <a:rPr lang="de-DE" sz="2000" dirty="0" err="1" smtClean="0"/>
              <a:t>LibSim</a:t>
            </a:r>
            <a:endParaRPr lang="de-DE" sz="2000" dirty="0" smtClean="0"/>
          </a:p>
          <a:p>
            <a:pPr marL="577850" lvl="1" indent="-342900">
              <a:lnSpc>
                <a:spcPct val="95000"/>
              </a:lnSpc>
            </a:pPr>
            <a:r>
              <a:rPr lang="de-DE" sz="2000" dirty="0" err="1" smtClean="0"/>
              <a:t>Allows</a:t>
            </a:r>
            <a:r>
              <a:rPr lang="de-DE" sz="2000" dirty="0" smtClean="0"/>
              <a:t> </a:t>
            </a:r>
            <a:r>
              <a:rPr lang="de-DE" sz="2000" dirty="0" smtClean="0"/>
              <a:t>in-transit</a:t>
            </a:r>
          </a:p>
          <a:p>
            <a:pPr marL="355600" indent="-342900">
              <a:lnSpc>
                <a:spcPct val="95000"/>
              </a:lnSpc>
            </a:pPr>
            <a:r>
              <a:rPr lang="de-DE" sz="2000" dirty="0" smtClean="0"/>
              <a:t>But:</a:t>
            </a:r>
          </a:p>
          <a:p>
            <a:pPr marL="577850" lvl="1" indent="-342900">
              <a:lnSpc>
                <a:spcPct val="95000"/>
              </a:lnSpc>
            </a:pPr>
            <a:r>
              <a:rPr lang="de-DE" sz="2000" dirty="0" err="1" smtClean="0"/>
              <a:t>No</a:t>
            </a:r>
            <a:r>
              <a:rPr lang="de-DE" sz="2000" dirty="0" smtClean="0"/>
              <a:t> </a:t>
            </a:r>
            <a:r>
              <a:rPr lang="de-DE" sz="2000" dirty="0" err="1" smtClean="0"/>
              <a:t>build</a:t>
            </a:r>
            <a:r>
              <a:rPr lang="de-DE" sz="2000" dirty="0" smtClean="0"/>
              <a:t> in </a:t>
            </a:r>
            <a:r>
              <a:rPr lang="de-DE" sz="2000" dirty="0" err="1" smtClean="0"/>
              <a:t>data</a:t>
            </a:r>
            <a:r>
              <a:rPr lang="de-DE" sz="2000" dirty="0" smtClean="0"/>
              <a:t> </a:t>
            </a:r>
            <a:r>
              <a:rPr lang="de-DE" sz="2000" dirty="0" err="1" smtClean="0"/>
              <a:t>transport</a:t>
            </a:r>
            <a:endParaRPr lang="de-DE" sz="2000" dirty="0" smtClean="0"/>
          </a:p>
        </p:txBody>
      </p:sp>
      <p:sp>
        <p:nvSpPr>
          <p:cNvPr id="24" name="Rechteck 23"/>
          <p:cNvSpPr/>
          <p:nvPr/>
        </p:nvSpPr>
        <p:spPr>
          <a:xfrm>
            <a:off x="11136560" y="1943816"/>
            <a:ext cx="936104" cy="3600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5000"/>
              </a:lnSpc>
            </a:pPr>
            <a:endParaRPr lang="de-DE" sz="2400" dirty="0" err="1" smtClean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0013" y="1726960"/>
            <a:ext cx="5530512" cy="3032001"/>
          </a:xfrm>
          <a:prstGeom prst="rect">
            <a:avLst/>
          </a:prstGeom>
        </p:spPr>
      </p:pic>
      <p:sp>
        <p:nvSpPr>
          <p:cNvPr id="25" name="Textfeld 24"/>
          <p:cNvSpPr txBox="1"/>
          <p:nvPr/>
        </p:nvSpPr>
        <p:spPr>
          <a:xfrm>
            <a:off x="10128448" y="4885590"/>
            <a:ext cx="1620957" cy="1800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5000"/>
              </a:lnSpc>
            </a:pPr>
            <a:r>
              <a:rPr lang="de-DE" sz="600" dirty="0"/>
              <a:t>https://sensei-insitu.org/tutorials/sc19.html</a:t>
            </a:r>
            <a:endParaRPr lang="de-DE" sz="600" dirty="0" smtClean="0"/>
          </a:p>
        </p:txBody>
      </p:sp>
      <p:sp>
        <p:nvSpPr>
          <p:cNvPr id="26" name="Rechteck 25"/>
          <p:cNvSpPr/>
          <p:nvPr/>
        </p:nvSpPr>
        <p:spPr>
          <a:xfrm>
            <a:off x="8544272" y="4437112"/>
            <a:ext cx="1440160" cy="44847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5000"/>
              </a:lnSpc>
            </a:pPr>
            <a:endParaRPr lang="de-DE" sz="2400" dirty="0" err="1" smtClean="0"/>
          </a:p>
        </p:txBody>
      </p:sp>
      <p:sp>
        <p:nvSpPr>
          <p:cNvPr id="27" name="Rechteck 26"/>
          <p:cNvSpPr/>
          <p:nvPr/>
        </p:nvSpPr>
        <p:spPr>
          <a:xfrm>
            <a:off x="9802800" y="4212000"/>
            <a:ext cx="324000" cy="2166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5000"/>
              </a:lnSpc>
            </a:pPr>
            <a:endParaRPr lang="de-DE" sz="2400" dirty="0" err="1" smtClean="0"/>
          </a:p>
        </p:txBody>
      </p:sp>
    </p:spTree>
    <p:extLst>
      <p:ext uri="{BB962C8B-B14F-4D97-AF65-F5344CB8AC3E}">
        <p14:creationId xmlns:p14="http://schemas.microsoft.com/office/powerpoint/2010/main" val="2979552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Abgerundetes Rechteck 21"/>
          <p:cNvSpPr/>
          <p:nvPr/>
        </p:nvSpPr>
        <p:spPr>
          <a:xfrm>
            <a:off x="9310389" y="1726960"/>
            <a:ext cx="1728192" cy="3625796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5000"/>
              </a:lnSpc>
            </a:pPr>
            <a:endParaRPr lang="de-DE" sz="2400" dirty="0" err="1" smtClean="0"/>
          </a:p>
        </p:txBody>
      </p:sp>
      <p:sp>
        <p:nvSpPr>
          <p:cNvPr id="3" name="Abgerundetes Rechteck 2"/>
          <p:cNvSpPr/>
          <p:nvPr/>
        </p:nvSpPr>
        <p:spPr>
          <a:xfrm>
            <a:off x="6888088" y="1726960"/>
            <a:ext cx="1728192" cy="3574248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5000"/>
              </a:lnSpc>
            </a:pPr>
            <a:endParaRPr lang="de-DE" sz="2400" dirty="0" err="1" smtClean="0"/>
          </a:p>
        </p:txBody>
      </p:sp>
      <p:sp>
        <p:nvSpPr>
          <p:cNvPr id="8" name="Inhaltsplatzhalter 2"/>
          <p:cNvSpPr>
            <a:spLocks noGrp="1"/>
          </p:cNvSpPr>
          <p:nvPr>
            <p:ph idx="1"/>
          </p:nvPr>
        </p:nvSpPr>
        <p:spPr>
          <a:xfrm>
            <a:off x="551384" y="1726960"/>
            <a:ext cx="5544616" cy="2278104"/>
          </a:xfrm>
        </p:spPr>
        <p:txBody>
          <a:bodyPr/>
          <a:lstStyle/>
          <a:p>
            <a:pPr marL="355600" indent="-342900">
              <a:lnSpc>
                <a:spcPct val="95000"/>
              </a:lnSpc>
            </a:pPr>
            <a:r>
              <a:rPr lang="de-DE" sz="2000" dirty="0" err="1" smtClean="0"/>
              <a:t>Using</a:t>
            </a:r>
            <a:r>
              <a:rPr lang="de-DE" sz="2000" dirty="0" smtClean="0"/>
              <a:t> Adios2 SST </a:t>
            </a:r>
            <a:r>
              <a:rPr lang="de-DE" sz="2000" dirty="0" err="1" smtClean="0"/>
              <a:t>for</a:t>
            </a:r>
            <a:r>
              <a:rPr lang="de-DE" sz="2000" dirty="0" smtClean="0"/>
              <a:t> </a:t>
            </a:r>
            <a:r>
              <a:rPr lang="de-DE" sz="2000" dirty="0" err="1" smtClean="0"/>
              <a:t>data</a:t>
            </a:r>
            <a:r>
              <a:rPr lang="de-DE" sz="2000" dirty="0" smtClean="0"/>
              <a:t> </a:t>
            </a:r>
            <a:r>
              <a:rPr lang="de-DE" sz="2000" dirty="0" err="1" smtClean="0"/>
              <a:t>transport</a:t>
            </a:r>
            <a:endParaRPr lang="de-DE" sz="2000" dirty="0" smtClean="0"/>
          </a:p>
          <a:p>
            <a:pPr marL="577850" lvl="1" indent="-342900">
              <a:lnSpc>
                <a:spcPct val="95000"/>
              </a:lnSpc>
            </a:pPr>
            <a:r>
              <a:rPr lang="de-DE" sz="2000" dirty="0" smtClean="0"/>
              <a:t>Simple </a:t>
            </a:r>
            <a:r>
              <a:rPr lang="de-DE" sz="2000" dirty="0" err="1" smtClean="0"/>
              <a:t>to</a:t>
            </a:r>
            <a:r>
              <a:rPr lang="de-DE" sz="2000" dirty="0" smtClean="0"/>
              <a:t> </a:t>
            </a:r>
            <a:r>
              <a:rPr lang="de-DE" sz="2000" dirty="0" err="1" smtClean="0"/>
              <a:t>use</a:t>
            </a:r>
            <a:endParaRPr lang="de-DE" sz="2000" dirty="0" smtClean="0"/>
          </a:p>
          <a:p>
            <a:pPr marL="577850" lvl="1" indent="-342900">
              <a:lnSpc>
                <a:spcPct val="95000"/>
              </a:lnSpc>
            </a:pPr>
            <a:r>
              <a:rPr lang="de-DE" sz="2000" dirty="0" err="1" smtClean="0"/>
              <a:t>Scales</a:t>
            </a:r>
            <a:r>
              <a:rPr lang="de-DE" sz="2000" dirty="0" smtClean="0"/>
              <a:t> </a:t>
            </a:r>
            <a:r>
              <a:rPr lang="de-DE" sz="2000" dirty="0" err="1" smtClean="0"/>
              <a:t>well</a:t>
            </a:r>
            <a:endParaRPr lang="de-DE" sz="2000" dirty="0" smtClean="0"/>
          </a:p>
          <a:p>
            <a:pPr marL="577850" lvl="1" indent="-342900">
              <a:lnSpc>
                <a:spcPct val="95000"/>
              </a:lnSpc>
            </a:pPr>
            <a:r>
              <a:rPr lang="de-DE" sz="2000" dirty="0" err="1" smtClean="0"/>
              <a:t>Allows</a:t>
            </a:r>
            <a:r>
              <a:rPr lang="de-DE" sz="2000" dirty="0" smtClean="0"/>
              <a:t> M2N </a:t>
            </a:r>
            <a:r>
              <a:rPr lang="de-DE" sz="2000" dirty="0" err="1" smtClean="0"/>
              <a:t>communication</a:t>
            </a:r>
            <a:endParaRPr lang="de-DE" sz="2000" dirty="0" smtClean="0"/>
          </a:p>
          <a:p>
            <a:pPr marL="577850" lvl="1" indent="-342900">
              <a:lnSpc>
                <a:spcPct val="95000"/>
              </a:lnSpc>
            </a:pPr>
            <a:r>
              <a:rPr lang="de-DE" sz="2000" dirty="0" err="1" smtClean="0"/>
              <a:t>Uses</a:t>
            </a:r>
            <a:r>
              <a:rPr lang="de-DE" sz="2000" dirty="0" smtClean="0"/>
              <a:t> RDMA</a:t>
            </a:r>
          </a:p>
          <a:p>
            <a:pPr marL="355600" indent="-342900">
              <a:lnSpc>
                <a:spcPct val="95000"/>
              </a:lnSpc>
            </a:pPr>
            <a:r>
              <a:rPr lang="de-DE" sz="2000" dirty="0" smtClean="0"/>
              <a:t>But:</a:t>
            </a:r>
          </a:p>
          <a:p>
            <a:pPr marL="577850" lvl="1" indent="-342900">
              <a:lnSpc>
                <a:spcPct val="95000"/>
              </a:lnSpc>
            </a:pPr>
            <a:r>
              <a:rPr lang="de-DE" sz="2000" dirty="0" err="1" smtClean="0"/>
              <a:t>Creates</a:t>
            </a:r>
            <a:r>
              <a:rPr lang="de-DE" sz="2000" dirty="0" smtClean="0"/>
              <a:t> </a:t>
            </a:r>
            <a:r>
              <a:rPr lang="de-DE" sz="2000" dirty="0" err="1" smtClean="0"/>
              <a:t>configuration</a:t>
            </a:r>
            <a:r>
              <a:rPr lang="de-DE" sz="2000" dirty="0" smtClean="0"/>
              <a:t> </a:t>
            </a:r>
            <a:r>
              <a:rPr lang="de-DE" sz="2000" dirty="0" err="1" smtClean="0"/>
              <a:t>file</a:t>
            </a:r>
            <a:endParaRPr lang="de-DE" sz="2000" dirty="0" smtClean="0"/>
          </a:p>
          <a:p>
            <a:pPr marL="793750" lvl="2" indent="-342900">
              <a:lnSpc>
                <a:spcPct val="95000"/>
              </a:lnSpc>
            </a:pPr>
            <a:r>
              <a:rPr lang="de-DE" sz="2000" dirty="0" smtClean="0"/>
              <a:t>Needs </a:t>
            </a:r>
            <a:r>
              <a:rPr lang="de-DE" sz="2000" dirty="0" err="1" smtClean="0"/>
              <a:t>shared</a:t>
            </a:r>
            <a:r>
              <a:rPr lang="de-DE" sz="2000" dirty="0" smtClean="0"/>
              <a:t> </a:t>
            </a:r>
            <a:r>
              <a:rPr lang="de-DE" sz="2000" dirty="0" err="1" smtClean="0"/>
              <a:t>file</a:t>
            </a:r>
            <a:r>
              <a:rPr lang="de-DE" sz="2000" dirty="0" smtClean="0"/>
              <a:t> </a:t>
            </a:r>
            <a:r>
              <a:rPr lang="de-DE" sz="2000" dirty="0" err="1" smtClean="0"/>
              <a:t>system</a:t>
            </a:r>
            <a:endParaRPr lang="de-DE" sz="2000" dirty="0"/>
          </a:p>
        </p:txBody>
      </p:sp>
      <p:sp>
        <p:nvSpPr>
          <p:cNvPr id="10" name="Titel 1"/>
          <p:cNvSpPr txBox="1">
            <a:spLocks/>
          </p:cNvSpPr>
          <p:nvPr/>
        </p:nvSpPr>
        <p:spPr>
          <a:xfrm>
            <a:off x="371475" y="324000"/>
            <a:ext cx="11449050" cy="112478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14000"/>
              </a:lnSpc>
              <a:spcBef>
                <a:spcPct val="0"/>
              </a:spcBef>
              <a:buNone/>
              <a:defRPr sz="3200" b="1" kern="1200" cap="all" spc="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/>
              <a:t>Design </a:t>
            </a:r>
            <a:r>
              <a:rPr lang="de-DE" dirty="0" err="1"/>
              <a:t>Decisions</a:t>
            </a:r>
            <a:endParaRPr lang="de-DE" dirty="0"/>
          </a:p>
        </p:txBody>
      </p:sp>
      <p:sp>
        <p:nvSpPr>
          <p:cNvPr id="11" name="Textplatzhalter 3"/>
          <p:cNvSpPr txBox="1">
            <a:spLocks/>
          </p:cNvSpPr>
          <p:nvPr/>
        </p:nvSpPr>
        <p:spPr>
          <a:xfrm>
            <a:off x="371475" y="886390"/>
            <a:ext cx="8424672" cy="50999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113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8800" indent="-342900" algn="l" defTabSz="914400" rtl="0" eaLnBrk="1" latinLnBrk="0" hangingPunct="1">
              <a:lnSpc>
                <a:spcPct val="113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93750" indent="-342900" algn="l" defTabSz="914400" rtl="0" eaLnBrk="1" latinLnBrk="0" hangingPunct="1">
              <a:lnSpc>
                <a:spcPct val="113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2350" indent="-342900" algn="l" defTabSz="914400" rtl="0" eaLnBrk="1" latinLnBrk="0" hangingPunct="1">
              <a:lnSpc>
                <a:spcPct val="113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44600" indent="-342900" algn="l" defTabSz="914400" rtl="0" eaLnBrk="1" latinLnBrk="0" hangingPunct="1">
              <a:lnSpc>
                <a:spcPct val="113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b="1" dirty="0" smtClean="0">
                <a:solidFill>
                  <a:schemeClr val="accent1"/>
                </a:solidFill>
              </a:rPr>
              <a:t>ADIOS2</a:t>
            </a:r>
            <a:endParaRPr lang="de-DE" b="1" dirty="0">
              <a:solidFill>
                <a:schemeClr val="accent1"/>
              </a:solidFill>
            </a:endParaRPr>
          </a:p>
        </p:txBody>
      </p:sp>
      <p:cxnSp>
        <p:nvCxnSpPr>
          <p:cNvPr id="9" name="Gerader Verbinder 8"/>
          <p:cNvCxnSpPr/>
          <p:nvPr/>
        </p:nvCxnSpPr>
        <p:spPr>
          <a:xfrm>
            <a:off x="6096000" y="1489155"/>
            <a:ext cx="0" cy="2651187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Abgerundetes Rechteck 1"/>
          <p:cNvSpPr/>
          <p:nvPr/>
        </p:nvSpPr>
        <p:spPr>
          <a:xfrm>
            <a:off x="7104112" y="2334125"/>
            <a:ext cx="1296144" cy="432048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5000"/>
              </a:lnSpc>
            </a:pPr>
            <a:r>
              <a:rPr lang="de-DE" dirty="0" smtClean="0"/>
              <a:t>Simulation</a:t>
            </a:r>
          </a:p>
        </p:txBody>
      </p:sp>
      <p:sp>
        <p:nvSpPr>
          <p:cNvPr id="12" name="Abgerundetes Rechteck 11"/>
          <p:cNvSpPr/>
          <p:nvPr/>
        </p:nvSpPr>
        <p:spPr>
          <a:xfrm>
            <a:off x="7104112" y="2874185"/>
            <a:ext cx="1296144" cy="432048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5000"/>
              </a:lnSpc>
            </a:pPr>
            <a:r>
              <a:rPr lang="de-DE" dirty="0" smtClean="0"/>
              <a:t>Simulation</a:t>
            </a:r>
          </a:p>
        </p:txBody>
      </p:sp>
      <p:sp>
        <p:nvSpPr>
          <p:cNvPr id="14" name="Abgerundetes Rechteck 13"/>
          <p:cNvSpPr/>
          <p:nvPr/>
        </p:nvSpPr>
        <p:spPr>
          <a:xfrm>
            <a:off x="7111702" y="3414245"/>
            <a:ext cx="1296144" cy="432048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5000"/>
              </a:lnSpc>
            </a:pPr>
            <a:r>
              <a:rPr lang="de-DE" dirty="0" smtClean="0"/>
              <a:t>Simulation</a:t>
            </a:r>
          </a:p>
        </p:txBody>
      </p:sp>
      <p:sp>
        <p:nvSpPr>
          <p:cNvPr id="15" name="Abgerundetes Rechteck 14"/>
          <p:cNvSpPr/>
          <p:nvPr/>
        </p:nvSpPr>
        <p:spPr>
          <a:xfrm>
            <a:off x="7111702" y="4494365"/>
            <a:ext cx="1296144" cy="432048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5000"/>
              </a:lnSpc>
            </a:pPr>
            <a:r>
              <a:rPr lang="de-DE" dirty="0" smtClean="0"/>
              <a:t>Simulation</a:t>
            </a:r>
          </a:p>
        </p:txBody>
      </p:sp>
      <p:sp>
        <p:nvSpPr>
          <p:cNvPr id="16" name="Abgerundetes Rechteck 15"/>
          <p:cNvSpPr/>
          <p:nvPr/>
        </p:nvSpPr>
        <p:spPr>
          <a:xfrm>
            <a:off x="9552384" y="2334125"/>
            <a:ext cx="1296144" cy="432048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5000"/>
              </a:lnSpc>
            </a:pPr>
            <a:r>
              <a:rPr lang="de-DE" dirty="0" err="1" smtClean="0"/>
              <a:t>Endpoint</a:t>
            </a:r>
            <a:endParaRPr lang="de-DE" dirty="0" smtClean="0"/>
          </a:p>
        </p:txBody>
      </p:sp>
      <p:sp>
        <p:nvSpPr>
          <p:cNvPr id="20" name="Abgerundetes Rechteck 19"/>
          <p:cNvSpPr/>
          <p:nvPr/>
        </p:nvSpPr>
        <p:spPr>
          <a:xfrm>
            <a:off x="9552384" y="2866012"/>
            <a:ext cx="1296144" cy="432048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5000"/>
              </a:lnSpc>
            </a:pPr>
            <a:r>
              <a:rPr lang="de-DE" dirty="0" err="1" smtClean="0"/>
              <a:t>Endpoint</a:t>
            </a:r>
            <a:endParaRPr lang="de-DE" dirty="0" smtClean="0"/>
          </a:p>
        </p:txBody>
      </p:sp>
      <p:sp>
        <p:nvSpPr>
          <p:cNvPr id="21" name="Abgerundetes Rechteck 20"/>
          <p:cNvSpPr/>
          <p:nvPr/>
        </p:nvSpPr>
        <p:spPr>
          <a:xfrm>
            <a:off x="9526413" y="4485627"/>
            <a:ext cx="1296144" cy="432048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5000"/>
              </a:lnSpc>
            </a:pPr>
            <a:r>
              <a:rPr lang="de-DE" dirty="0" err="1" smtClean="0"/>
              <a:t>Endpoint</a:t>
            </a:r>
            <a:endParaRPr lang="de-DE" dirty="0" smtClean="0"/>
          </a:p>
        </p:txBody>
      </p:sp>
      <p:sp>
        <p:nvSpPr>
          <p:cNvPr id="4" name="Textfeld 3"/>
          <p:cNvSpPr txBox="1"/>
          <p:nvPr/>
        </p:nvSpPr>
        <p:spPr>
          <a:xfrm>
            <a:off x="7543750" y="1768851"/>
            <a:ext cx="432048" cy="4431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95000"/>
              </a:lnSpc>
            </a:pPr>
            <a:r>
              <a:rPr lang="de-DE" sz="2400" dirty="0" smtClean="0"/>
              <a:t>M</a:t>
            </a:r>
          </a:p>
        </p:txBody>
      </p:sp>
      <p:sp>
        <p:nvSpPr>
          <p:cNvPr id="23" name="Textfeld 22"/>
          <p:cNvSpPr txBox="1"/>
          <p:nvPr/>
        </p:nvSpPr>
        <p:spPr>
          <a:xfrm>
            <a:off x="9958461" y="1768851"/>
            <a:ext cx="432048" cy="4431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95000"/>
              </a:lnSpc>
            </a:pPr>
            <a:r>
              <a:rPr lang="de-DE" sz="2400" dirty="0"/>
              <a:t>N</a:t>
            </a:r>
            <a:endParaRPr lang="de-DE" sz="2400" dirty="0" smtClean="0"/>
          </a:p>
        </p:txBody>
      </p:sp>
      <p:cxnSp>
        <p:nvCxnSpPr>
          <p:cNvPr id="6" name="Gewinkelter Verbinder 5"/>
          <p:cNvCxnSpPr>
            <a:stCxn id="2" idx="3"/>
            <a:endCxn id="15" idx="3"/>
          </p:cNvCxnSpPr>
          <p:nvPr/>
        </p:nvCxnSpPr>
        <p:spPr>
          <a:xfrm>
            <a:off x="8400256" y="2550149"/>
            <a:ext cx="7590" cy="2160240"/>
          </a:xfrm>
          <a:prstGeom prst="bentConnector3">
            <a:avLst>
              <a:gd name="adj1" fmla="val 6876680"/>
            </a:avLst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winkelter Verbinder 25"/>
          <p:cNvCxnSpPr>
            <a:stCxn id="12" idx="3"/>
            <a:endCxn id="14" idx="3"/>
          </p:cNvCxnSpPr>
          <p:nvPr/>
        </p:nvCxnSpPr>
        <p:spPr>
          <a:xfrm>
            <a:off x="8400256" y="3090209"/>
            <a:ext cx="7590" cy="540060"/>
          </a:xfrm>
          <a:prstGeom prst="bentConnector3">
            <a:avLst>
              <a:gd name="adj1" fmla="val 6876680"/>
            </a:avLst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 Verbindung mit Pfeil 31"/>
          <p:cNvCxnSpPr/>
          <p:nvPr/>
        </p:nvCxnSpPr>
        <p:spPr>
          <a:xfrm>
            <a:off x="8904312" y="2550149"/>
            <a:ext cx="622101" cy="0"/>
          </a:xfrm>
          <a:prstGeom prst="straightConnector1">
            <a:avLst/>
          </a:prstGeom>
          <a:ln w="127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 Verbindung mit Pfeil 33"/>
          <p:cNvCxnSpPr/>
          <p:nvPr/>
        </p:nvCxnSpPr>
        <p:spPr>
          <a:xfrm>
            <a:off x="8930283" y="3090153"/>
            <a:ext cx="622101" cy="0"/>
          </a:xfrm>
          <a:prstGeom prst="straightConnector1">
            <a:avLst/>
          </a:prstGeom>
          <a:ln w="127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Gerade Verbindung mit Pfeil 34"/>
          <p:cNvCxnSpPr/>
          <p:nvPr/>
        </p:nvCxnSpPr>
        <p:spPr>
          <a:xfrm>
            <a:off x="8930283" y="4701651"/>
            <a:ext cx="622101" cy="0"/>
          </a:xfrm>
          <a:prstGeom prst="straightConnector1">
            <a:avLst/>
          </a:prstGeom>
          <a:ln w="127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oliennummernplatzhalter 5"/>
          <p:cNvSpPr>
            <a:spLocks noGrp="1"/>
          </p:cNvSpPr>
          <p:nvPr>
            <p:ph type="sldNum" sz="quarter" idx="14"/>
          </p:nvPr>
        </p:nvSpPr>
        <p:spPr>
          <a:xfrm>
            <a:off x="5818290" y="6381328"/>
            <a:ext cx="720000" cy="221109"/>
          </a:xfrm>
        </p:spPr>
        <p:txBody>
          <a:bodyPr/>
          <a:lstStyle/>
          <a:p>
            <a:pPr algn="ctr"/>
            <a:r>
              <a:rPr lang="de-DE" dirty="0"/>
              <a:t>8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05150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Inhaltsplatzhalter 2"/>
          <p:cNvSpPr>
            <a:spLocks noGrp="1"/>
          </p:cNvSpPr>
          <p:nvPr>
            <p:ph idx="1"/>
          </p:nvPr>
        </p:nvSpPr>
        <p:spPr>
          <a:xfrm>
            <a:off x="551384" y="1726960"/>
            <a:ext cx="5544616" cy="2278104"/>
          </a:xfrm>
        </p:spPr>
        <p:txBody>
          <a:bodyPr/>
          <a:lstStyle/>
          <a:p>
            <a:pPr marL="355600" indent="-342900">
              <a:lnSpc>
                <a:spcPct val="95000"/>
              </a:lnSpc>
            </a:pPr>
            <a:r>
              <a:rPr lang="de-DE" sz="2000" dirty="0" err="1" smtClean="0"/>
              <a:t>Used</a:t>
            </a:r>
            <a:r>
              <a:rPr lang="de-DE" sz="2000" dirty="0" smtClean="0"/>
              <a:t> </a:t>
            </a:r>
            <a:r>
              <a:rPr lang="de-DE" sz="2000" dirty="0" err="1" smtClean="0"/>
              <a:t>for</a:t>
            </a:r>
            <a:r>
              <a:rPr lang="de-DE" sz="2000" dirty="0" smtClean="0"/>
              <a:t> </a:t>
            </a:r>
            <a:r>
              <a:rPr lang="de-DE" sz="2000" dirty="0" err="1" smtClean="0"/>
              <a:t>visualization</a:t>
            </a:r>
            <a:endParaRPr lang="de-DE" sz="2000" dirty="0" smtClean="0"/>
          </a:p>
          <a:p>
            <a:pPr marL="355600" indent="-342900">
              <a:lnSpc>
                <a:spcPct val="95000"/>
              </a:lnSpc>
            </a:pPr>
            <a:r>
              <a:rPr lang="de-DE" sz="2000" dirty="0" smtClean="0"/>
              <a:t>Can </a:t>
            </a:r>
            <a:r>
              <a:rPr lang="de-DE" sz="2000" dirty="0" err="1" smtClean="0"/>
              <a:t>be</a:t>
            </a:r>
            <a:r>
              <a:rPr lang="de-DE" sz="2000" dirty="0" smtClean="0"/>
              <a:t> </a:t>
            </a:r>
            <a:r>
              <a:rPr lang="de-DE" sz="2000" dirty="0" err="1" smtClean="0"/>
              <a:t>run</a:t>
            </a:r>
            <a:r>
              <a:rPr lang="de-DE" sz="2000" dirty="0" smtClean="0"/>
              <a:t> in parallel</a:t>
            </a:r>
          </a:p>
          <a:p>
            <a:pPr marL="355600" indent="-342900">
              <a:lnSpc>
                <a:spcPct val="95000"/>
              </a:lnSpc>
            </a:pPr>
            <a:r>
              <a:rPr lang="de-DE" sz="2000" dirty="0" err="1" smtClean="0"/>
              <a:t>Predefined</a:t>
            </a:r>
            <a:r>
              <a:rPr lang="de-DE" sz="2000" dirty="0" smtClean="0"/>
              <a:t> </a:t>
            </a:r>
            <a:r>
              <a:rPr lang="de-DE" sz="2000" dirty="0" err="1" smtClean="0"/>
              <a:t>visualization</a:t>
            </a:r>
            <a:r>
              <a:rPr lang="de-DE" sz="2000" dirty="0" smtClean="0"/>
              <a:t> </a:t>
            </a:r>
            <a:r>
              <a:rPr lang="de-DE" sz="2000" dirty="0" err="1" smtClean="0"/>
              <a:t>scripts</a:t>
            </a:r>
            <a:endParaRPr lang="de-DE" sz="2000" dirty="0" smtClean="0"/>
          </a:p>
          <a:p>
            <a:pPr marL="355600" indent="-342900">
              <a:lnSpc>
                <a:spcPct val="95000"/>
              </a:lnSpc>
            </a:pPr>
            <a:r>
              <a:rPr lang="de-DE" sz="2000" dirty="0" smtClean="0"/>
              <a:t>Interaktive live </a:t>
            </a:r>
            <a:r>
              <a:rPr lang="de-DE" sz="2000" dirty="0" err="1" smtClean="0"/>
              <a:t>visualization</a:t>
            </a:r>
            <a:endParaRPr lang="de-DE" sz="2000" dirty="0" smtClean="0"/>
          </a:p>
          <a:p>
            <a:pPr marL="355600" indent="-342900">
              <a:lnSpc>
                <a:spcPct val="95000"/>
              </a:lnSpc>
            </a:pPr>
            <a:r>
              <a:rPr lang="de-DE" sz="2000" dirty="0" err="1" smtClean="0"/>
              <a:t>Is</a:t>
            </a:r>
            <a:r>
              <a:rPr lang="de-DE" sz="2000" dirty="0" smtClean="0"/>
              <a:t> </a:t>
            </a:r>
            <a:r>
              <a:rPr lang="de-DE" sz="2000" dirty="0" err="1" smtClean="0"/>
              <a:t>integrated</a:t>
            </a:r>
            <a:r>
              <a:rPr lang="de-DE" sz="2000" dirty="0" smtClean="0"/>
              <a:t> in </a:t>
            </a:r>
            <a:r>
              <a:rPr lang="de-DE" sz="2000" dirty="0" err="1" smtClean="0"/>
              <a:t>Jupyter</a:t>
            </a:r>
            <a:r>
              <a:rPr lang="de-DE" sz="2000" dirty="0" smtClean="0"/>
              <a:t>-JSC</a:t>
            </a:r>
          </a:p>
          <a:p>
            <a:pPr marL="355600" indent="-342900">
              <a:lnSpc>
                <a:spcPct val="95000"/>
              </a:lnSpc>
            </a:pPr>
            <a:endParaRPr lang="de-DE" sz="2000" dirty="0" smtClean="0"/>
          </a:p>
          <a:p>
            <a:pPr marL="355600" indent="-342900">
              <a:lnSpc>
                <a:spcPct val="95000"/>
              </a:lnSpc>
            </a:pPr>
            <a:endParaRPr lang="de-DE" sz="2000" dirty="0" smtClean="0"/>
          </a:p>
        </p:txBody>
      </p:sp>
      <p:sp>
        <p:nvSpPr>
          <p:cNvPr id="10" name="Titel 1"/>
          <p:cNvSpPr txBox="1">
            <a:spLocks/>
          </p:cNvSpPr>
          <p:nvPr/>
        </p:nvSpPr>
        <p:spPr>
          <a:xfrm>
            <a:off x="371475" y="324000"/>
            <a:ext cx="11449050" cy="112478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114000"/>
              </a:lnSpc>
              <a:spcBef>
                <a:spcPct val="0"/>
              </a:spcBef>
              <a:buNone/>
              <a:defRPr sz="3200" b="1" kern="1200" cap="all" spc="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/>
              <a:t>Design </a:t>
            </a:r>
            <a:r>
              <a:rPr lang="de-DE" dirty="0" err="1"/>
              <a:t>Decisions</a:t>
            </a:r>
            <a:endParaRPr lang="de-DE" dirty="0"/>
          </a:p>
        </p:txBody>
      </p:sp>
      <p:sp>
        <p:nvSpPr>
          <p:cNvPr id="11" name="Textplatzhalter 3"/>
          <p:cNvSpPr txBox="1">
            <a:spLocks/>
          </p:cNvSpPr>
          <p:nvPr/>
        </p:nvSpPr>
        <p:spPr>
          <a:xfrm>
            <a:off x="371475" y="886390"/>
            <a:ext cx="8424672" cy="50999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113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8800" indent="-342900" algn="l" defTabSz="914400" rtl="0" eaLnBrk="1" latinLnBrk="0" hangingPunct="1">
              <a:lnSpc>
                <a:spcPct val="113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93750" indent="-342900" algn="l" defTabSz="914400" rtl="0" eaLnBrk="1" latinLnBrk="0" hangingPunct="1">
              <a:lnSpc>
                <a:spcPct val="113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2350" indent="-342900" algn="l" defTabSz="914400" rtl="0" eaLnBrk="1" latinLnBrk="0" hangingPunct="1">
              <a:lnSpc>
                <a:spcPct val="113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44600" indent="-342900" algn="l" defTabSz="914400" rtl="0" eaLnBrk="1" latinLnBrk="0" hangingPunct="1">
              <a:lnSpc>
                <a:spcPct val="113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b="1" dirty="0" err="1" smtClean="0">
                <a:solidFill>
                  <a:schemeClr val="accent1"/>
                </a:solidFill>
              </a:rPr>
              <a:t>ParaView</a:t>
            </a:r>
            <a:r>
              <a:rPr lang="de-DE" b="1" dirty="0" smtClean="0">
                <a:solidFill>
                  <a:schemeClr val="accent1"/>
                </a:solidFill>
              </a:rPr>
              <a:t> </a:t>
            </a:r>
            <a:r>
              <a:rPr lang="de-DE" b="1" dirty="0" err="1" smtClean="0">
                <a:solidFill>
                  <a:schemeClr val="accent1"/>
                </a:solidFill>
              </a:rPr>
              <a:t>Catalyst</a:t>
            </a:r>
            <a:endParaRPr lang="de-DE" b="1" dirty="0">
              <a:solidFill>
                <a:schemeClr val="accent1"/>
              </a:solidFill>
            </a:endParaRPr>
          </a:p>
        </p:txBody>
      </p:sp>
      <p:cxnSp>
        <p:nvCxnSpPr>
          <p:cNvPr id="9" name="Gerader Verbinder 8"/>
          <p:cNvCxnSpPr/>
          <p:nvPr/>
        </p:nvCxnSpPr>
        <p:spPr>
          <a:xfrm>
            <a:off x="6096000" y="1489155"/>
            <a:ext cx="0" cy="2651187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liennummernplatzhalter 5"/>
          <p:cNvSpPr>
            <a:spLocks noGrp="1"/>
          </p:cNvSpPr>
          <p:nvPr>
            <p:ph type="sldNum" sz="quarter" idx="14"/>
          </p:nvPr>
        </p:nvSpPr>
        <p:spPr>
          <a:xfrm>
            <a:off x="5807968" y="6381328"/>
            <a:ext cx="720000" cy="221109"/>
          </a:xfrm>
        </p:spPr>
        <p:txBody>
          <a:bodyPr/>
          <a:lstStyle/>
          <a:p>
            <a:pPr algn="ctr"/>
            <a:r>
              <a:rPr lang="de-DE" dirty="0" smtClean="0"/>
              <a:t>9</a:t>
            </a:r>
            <a:endParaRPr lang="de-DE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8290" y="1396384"/>
            <a:ext cx="5458763" cy="2736958"/>
          </a:xfrm>
          <a:prstGeom prst="rect">
            <a:avLst/>
          </a:prstGeom>
        </p:spPr>
      </p:pic>
      <p:sp>
        <p:nvSpPr>
          <p:cNvPr id="12" name="Textfeld 11"/>
          <p:cNvSpPr txBox="1"/>
          <p:nvPr/>
        </p:nvSpPr>
        <p:spPr>
          <a:xfrm>
            <a:off x="371474" y="5587008"/>
            <a:ext cx="7135287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5000"/>
              </a:lnSpc>
            </a:pPr>
            <a:r>
              <a:rPr lang="en-US" sz="1000" dirty="0"/>
              <a:t>https://www.paraview.org/in-situ/</a:t>
            </a:r>
          </a:p>
          <a:p>
            <a:pPr>
              <a:lnSpc>
                <a:spcPct val="95000"/>
              </a:lnSpc>
            </a:pPr>
            <a:r>
              <a:rPr lang="en-US" sz="1000" dirty="0" smtClean="0"/>
              <a:t>https</a:t>
            </a:r>
            <a:r>
              <a:rPr lang="en-US" sz="1000" dirty="0"/>
              <a:t>://cfp.jupytercon.com/2020/schedule/presentation/123/jupyter-for-interactive-in-situ-visualization-with-paraviewcatalyst/</a:t>
            </a:r>
            <a:endParaRPr lang="en-US" sz="1000" dirty="0" smtClean="0"/>
          </a:p>
        </p:txBody>
      </p:sp>
    </p:spTree>
    <p:extLst>
      <p:ext uri="{BB962C8B-B14F-4D97-AF65-F5344CB8AC3E}">
        <p14:creationId xmlns:p14="http://schemas.microsoft.com/office/powerpoint/2010/main" val="252808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Jülich">
  <a:themeElements>
    <a:clrScheme name="Benutzerdefiniert 292">
      <a:dk1>
        <a:sysClr val="windowText" lastClr="000000"/>
      </a:dk1>
      <a:lt1>
        <a:sysClr val="window" lastClr="FFFFFF"/>
      </a:lt1>
      <a:dk2>
        <a:srgbClr val="6D268E"/>
      </a:dk2>
      <a:lt2>
        <a:srgbClr val="EBEBEB"/>
      </a:lt2>
      <a:accent1>
        <a:srgbClr val="023D6B"/>
      </a:accent1>
      <a:accent2>
        <a:srgbClr val="ADBDE3"/>
      </a:accent2>
      <a:accent3>
        <a:srgbClr val="30A93B"/>
      </a:accent3>
      <a:accent4>
        <a:srgbClr val="FFE900"/>
      </a:accent4>
      <a:accent5>
        <a:srgbClr val="FF8C0C"/>
      </a:accent5>
      <a:accent6>
        <a:srgbClr val="DF0F44"/>
      </a:accent6>
      <a:hlink>
        <a:srgbClr val="000000"/>
      </a:hlink>
      <a:folHlink>
        <a:srgbClr val="000000"/>
      </a:folHlink>
    </a:clrScheme>
    <a:fontScheme name="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lnSpc>
            <a:spcPct val="95000"/>
          </a:lnSpc>
          <a:defRPr sz="24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algn="l">
          <a:lnSpc>
            <a:spcPct val="95000"/>
          </a:lnSpc>
          <a:defRPr sz="24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Juelich_PowerPoint_16x9_en.potx" id="{29595BB3-892E-4A2B-BFFC-905C8F8D5303}" vid="{E1FF22B7-866D-4E77-AF2B-40B5522CEB0B}"/>
    </a:ext>
  </a:extLst>
</a:theme>
</file>

<file path=ppt/theme/theme2.xml><?xml version="1.0" encoding="utf-8"?>
<a:theme xmlns:a="http://schemas.openxmlformats.org/drawingml/2006/main" name="Office">
  <a:themeElements>
    <a:clrScheme name="Benutzerdefiniert 282">
      <a:dk1>
        <a:sysClr val="windowText" lastClr="000000"/>
      </a:dk1>
      <a:lt1>
        <a:sysClr val="window" lastClr="FFFFFF"/>
      </a:lt1>
      <a:dk2>
        <a:srgbClr val="AF82B9"/>
      </a:dk2>
      <a:lt2>
        <a:srgbClr val="EBEBEB"/>
      </a:lt2>
      <a:accent1>
        <a:srgbClr val="023D6B"/>
      </a:accent1>
      <a:accent2>
        <a:srgbClr val="ADBDE3"/>
      </a:accent2>
      <a:accent3>
        <a:srgbClr val="B9D25F"/>
      </a:accent3>
      <a:accent4>
        <a:srgbClr val="FAEB5A"/>
      </a:accent4>
      <a:accent5>
        <a:srgbClr val="FAB45A"/>
      </a:accent5>
      <a:accent6>
        <a:srgbClr val="EB5F73"/>
      </a:accent6>
      <a:hlink>
        <a:srgbClr val="000000"/>
      </a:hlink>
      <a:folHlink>
        <a:srgbClr val="000000"/>
      </a:folHlink>
    </a:clrScheme>
    <a:fontScheme name="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Benutzerdefiniert 282">
      <a:dk1>
        <a:sysClr val="windowText" lastClr="000000"/>
      </a:dk1>
      <a:lt1>
        <a:sysClr val="window" lastClr="FFFFFF"/>
      </a:lt1>
      <a:dk2>
        <a:srgbClr val="AF82B9"/>
      </a:dk2>
      <a:lt2>
        <a:srgbClr val="EBEBEB"/>
      </a:lt2>
      <a:accent1>
        <a:srgbClr val="023D6B"/>
      </a:accent1>
      <a:accent2>
        <a:srgbClr val="ADBDE3"/>
      </a:accent2>
      <a:accent3>
        <a:srgbClr val="B9D25F"/>
      </a:accent3>
      <a:accent4>
        <a:srgbClr val="FAEB5A"/>
      </a:accent4>
      <a:accent5>
        <a:srgbClr val="FAB45A"/>
      </a:accent5>
      <a:accent6>
        <a:srgbClr val="EB5F73"/>
      </a:accent6>
      <a:hlink>
        <a:srgbClr val="000000"/>
      </a:hlink>
      <a:folHlink>
        <a:srgbClr val="000000"/>
      </a:folHlink>
    </a:clrScheme>
    <a:fontScheme name="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2018-02-28_ppt_16x9</Template>
  <TotalTime>0</TotalTime>
  <Words>747</Words>
  <Application>Microsoft Office PowerPoint</Application>
  <PresentationFormat>Breitbild</PresentationFormat>
  <Paragraphs>226</Paragraphs>
  <Slides>16</Slides>
  <Notes>14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2</vt:i4>
      </vt:variant>
      <vt:variant>
        <vt:lpstr>Folientitel</vt:lpstr>
      </vt:variant>
      <vt:variant>
        <vt:i4>16</vt:i4>
      </vt:variant>
    </vt:vector>
  </HeadingPairs>
  <TitlesOfParts>
    <vt:vector size="23" baseType="lpstr">
      <vt:lpstr>Arial</vt:lpstr>
      <vt:lpstr>Calibri</vt:lpstr>
      <vt:lpstr>Trebuchet MS</vt:lpstr>
      <vt:lpstr>Wingdings</vt:lpstr>
      <vt:lpstr>Jülich</vt:lpstr>
      <vt:lpstr>PDF</vt:lpstr>
      <vt:lpstr>Foxit PDF Document</vt:lpstr>
      <vt:lpstr>Including in situ visualization and analysis in PDI</vt:lpstr>
      <vt:lpstr>Outline</vt:lpstr>
      <vt:lpstr>Motivation</vt:lpstr>
      <vt:lpstr>PowerPoint-Präsentation</vt:lpstr>
      <vt:lpstr>PDI Data Interface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USAGE</vt:lpstr>
      <vt:lpstr>Example case: Bolund</vt:lpstr>
      <vt:lpstr>Summary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headline of presentation</dc:title>
  <dc:creator>admin.reisen</dc:creator>
  <cp:lastModifiedBy>Christian</cp:lastModifiedBy>
  <cp:revision>323</cp:revision>
  <dcterms:created xsi:type="dcterms:W3CDTF">2019-11-11T19:50:09Z</dcterms:created>
  <dcterms:modified xsi:type="dcterms:W3CDTF">2021-07-02T12:50:10Z</dcterms:modified>
</cp:coreProperties>
</file>

<file path=docProps/thumbnail.jpeg>
</file>